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1" r:id="rId4"/>
    <p:sldId id="262" r:id="rId5"/>
    <p:sldId id="267" r:id="rId6"/>
    <p:sldId id="263" r:id="rId7"/>
    <p:sldId id="264" r:id="rId8"/>
    <p:sldId id="269" r:id="rId9"/>
    <p:sldId id="265" r:id="rId10"/>
    <p:sldId id="268" r:id="rId1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00"/>
    <p:restoredTop sz="94737"/>
  </p:normalViewPr>
  <p:slideViewPr>
    <p:cSldViewPr snapToGrid="0">
      <p:cViewPr varScale="1">
        <p:scale>
          <a:sx n="139" d="100"/>
          <a:sy n="139" d="100"/>
        </p:scale>
        <p:origin x="8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68734C-30FC-540A-621F-77A40ECA0EF9}"/>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639BD44B-64C8-65C3-BE56-DD50E0082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27332E60-B941-F0D7-94B0-045ADF8FD7CB}"/>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FD48A9B8-258A-76FA-818D-9A8F991946D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6F692CD-D60E-5727-3D4C-994F1FD8A567}"/>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373370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27F7A9-028C-256E-AF69-AC8E58E11518}"/>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26EE7E78-ECC9-FA9F-514B-10C86712A065}"/>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C7F2FE8-BBEA-A328-5196-52440DA0A554}"/>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D02C466D-1CE8-78F3-F954-8F1E4086552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24C3F2C-018A-0E6F-FFAF-6C07BF779818}"/>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3864192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398685-E422-6253-5ED0-396951A89ABE}"/>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7B9C4DD-D667-A4AB-9723-5F0AD6DD2107}"/>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E3F39A05-418F-55DD-A53E-0298F5369DE2}"/>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E4E8683A-8687-2546-4DE3-B0CC4D01CC06}"/>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64729E7-66F5-0C7D-2119-5937628D1B66}"/>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248840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7753" y="5945854"/>
            <a:ext cx="1828800" cy="923544"/>
          </a:xfrm>
          <a:prstGeom prst="rect">
            <a:avLst/>
          </a:prstGeom>
        </p:spPr>
      </p:pic>
      <p:pic>
        <p:nvPicPr>
          <p:cNvPr id="9" name="Picture 8"/>
          <p:cNvPicPr>
            <a:picLocks noChangeAspect="1"/>
          </p:cNvPicPr>
          <p:nvPr userDrawn="1"/>
        </p:nvPicPr>
        <p:blipFill>
          <a:blip r:embed="rId3"/>
          <a:stretch>
            <a:fillRect/>
          </a:stretch>
        </p:blipFill>
        <p:spPr>
          <a:xfrm>
            <a:off x="903112" y="6354234"/>
            <a:ext cx="3386667" cy="266700"/>
          </a:xfrm>
          <a:prstGeom prst="rect">
            <a:avLst/>
          </a:prstGeom>
        </p:spPr>
      </p:pic>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4784" y="4006085"/>
            <a:ext cx="3045737" cy="112770"/>
          </a:xfrm>
          <a:prstGeom prst="rect">
            <a:avLst/>
          </a:prstGeom>
        </p:spPr>
      </p:pic>
      <p:sp>
        <p:nvSpPr>
          <p:cNvPr id="3" name="Title 2"/>
          <p:cNvSpPr>
            <a:spLocks noGrp="1"/>
          </p:cNvSpPr>
          <p:nvPr>
            <p:ph type="title" hasCustomPrompt="1"/>
          </p:nvPr>
        </p:nvSpPr>
        <p:spPr>
          <a:xfrm>
            <a:off x="895676" y="1179824"/>
            <a:ext cx="9296400" cy="2641756"/>
          </a:xfrm>
          <a:prstGeom prst="rect">
            <a:avLst/>
          </a:prstGeom>
        </p:spPr>
        <p:txBody>
          <a:bodyPr anchor="b"/>
          <a:lstStyle>
            <a:lvl1pPr algn="l">
              <a:defRPr sz="5000" b="1" i="0">
                <a:solidFill>
                  <a:schemeClr val="tx2"/>
                </a:solidFill>
                <a:latin typeface="Encode Sans Normal Black" charset="0"/>
                <a:ea typeface="Encode Sans Normal Black" charset="0"/>
                <a:cs typeface="Encode Sans Normal Black" charset="0"/>
              </a:defRPr>
            </a:lvl1pPr>
          </a:lstStyle>
          <a:p>
            <a:pPr lvl="0"/>
            <a:r>
              <a:rPr lang="en-US" dirty="0"/>
              <a:t>TITLE HERE</a:t>
            </a:r>
            <a:br>
              <a:rPr lang="en-US" dirty="0"/>
            </a:br>
            <a:r>
              <a:rPr lang="en-US" dirty="0"/>
              <a:t>ENCODE NORMAL</a:t>
            </a:r>
            <a:br>
              <a:rPr lang="en-US" dirty="0"/>
            </a:br>
            <a:r>
              <a:rPr lang="en-US" dirty="0"/>
              <a:t>BLACK, 50 PT. </a:t>
            </a:r>
          </a:p>
        </p:txBody>
      </p:sp>
    </p:spTree>
    <p:extLst>
      <p:ext uri="{BB962C8B-B14F-4D97-AF65-F5344CB8AC3E}">
        <p14:creationId xmlns:p14="http://schemas.microsoft.com/office/powerpoint/2010/main" val="255630062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11E13A-D2A2-1139-045E-49B40D3900C6}"/>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1F09417-A66B-E501-640D-5994F2212285}"/>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033E68A3-CBA3-625D-3131-2C4F14702C81}"/>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D9F9F41F-4954-AE8C-C871-F57712BB5FD7}"/>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A0FE3C9-CCE1-349B-5438-BE905F4D6F20}"/>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459286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C3927-702C-22A1-4325-576FC0412DA7}"/>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C7C4248-DB65-03F7-F1DF-075F1D645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9E5A0957-4723-23DF-D5CB-463C913E3054}"/>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108A4880-E70B-8213-DB36-81DE1A2D9AAB}"/>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5AC736E5-B559-6BCA-0203-E072C1CE678A}"/>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1391438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D3A648-BC51-57B4-8A0E-02A21FA21D64}"/>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5F98BC9B-7F57-F3F0-351E-39DF2268E86A}"/>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E95A499C-646F-FD97-FF8D-BBE39B510FD5}"/>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107F3E84-6AA2-9C41-9B85-D92121EC6F8B}"/>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6" name="頁尾版面配置區 5">
            <a:extLst>
              <a:ext uri="{FF2B5EF4-FFF2-40B4-BE49-F238E27FC236}">
                <a16:creationId xmlns:a16="http://schemas.microsoft.com/office/drawing/2014/main" id="{A5F96189-579B-FAF2-074E-5410B5B12A46}"/>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E54A03F-11FD-BD4C-AF85-42D8FA97146D}"/>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1517382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0AAEC0-8C22-273D-C211-EC88EF580F62}"/>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D1776FB8-229A-C746-383A-7973DAB64F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FBF1C7E8-6837-42C0-063E-F1689504B01E}"/>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A1B1769D-61D3-32A8-91C4-DACB372B6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99D8CEEC-B88D-DE40-2880-52B316F7315C}"/>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054A1D77-F035-7127-72A6-9B42C86B4F82}"/>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8" name="頁尾版面配置區 7">
            <a:extLst>
              <a:ext uri="{FF2B5EF4-FFF2-40B4-BE49-F238E27FC236}">
                <a16:creationId xmlns:a16="http://schemas.microsoft.com/office/drawing/2014/main" id="{8FA21537-12BF-3DCA-2033-9D8CDC1D0407}"/>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CE26686A-C9AF-ED7D-E552-F37EAB389810}"/>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55657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A16D63-E4FB-D821-5FF3-6DE9D788CCC8}"/>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6CE8CFCC-FFE1-93AE-C995-4C463F667C3F}"/>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4" name="頁尾版面配置區 3">
            <a:extLst>
              <a:ext uri="{FF2B5EF4-FFF2-40B4-BE49-F238E27FC236}">
                <a16:creationId xmlns:a16="http://schemas.microsoft.com/office/drawing/2014/main" id="{490C0A2E-DAB9-FBC1-414D-EDD2E22D28C2}"/>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01022126-AB87-B8CB-CE09-6687994044FA}"/>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78497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589AD9D-DC54-880A-A93B-EBDF3C81925E}"/>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3" name="頁尾版面配置區 2">
            <a:extLst>
              <a:ext uri="{FF2B5EF4-FFF2-40B4-BE49-F238E27FC236}">
                <a16:creationId xmlns:a16="http://schemas.microsoft.com/office/drawing/2014/main" id="{CCC77238-C9B1-63F6-8482-7E59867FD376}"/>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F7CE558C-0ACF-FFD4-3429-EBF338CA2E4B}"/>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426720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279B9A-BBBB-A6A8-C791-C364CB115E1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022768AD-7995-E9C8-8938-0CD765DF60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C67DFCAD-E4BA-14D8-A506-77BA23647A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BF57F863-4ADE-3E4A-0AE8-7AA938756555}"/>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6" name="頁尾版面配置區 5">
            <a:extLst>
              <a:ext uri="{FF2B5EF4-FFF2-40B4-BE49-F238E27FC236}">
                <a16:creationId xmlns:a16="http://schemas.microsoft.com/office/drawing/2014/main" id="{8A5155BB-E426-46C0-4978-15DD2636628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ED5385DE-0258-8785-EA91-445A9886E723}"/>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173896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4CFB7D-2CCD-D1D9-E6B6-1FDDACA6E67D}"/>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9B33730A-9383-CBA3-A863-3FAACB2D64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3A9EFC50-65B9-E90A-BBE7-2A1155BB7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C4152FD3-C540-5408-3D3B-B55C28E82E87}"/>
              </a:ext>
            </a:extLst>
          </p:cNvPr>
          <p:cNvSpPr>
            <a:spLocks noGrp="1"/>
          </p:cNvSpPr>
          <p:nvPr>
            <p:ph type="dt" sz="half" idx="10"/>
          </p:nvPr>
        </p:nvSpPr>
        <p:spPr/>
        <p:txBody>
          <a:bodyPr/>
          <a:lstStyle/>
          <a:p>
            <a:fld id="{341DCD25-08A2-3040-965F-0F53C2D002CB}" type="datetimeFigureOut">
              <a:rPr kumimoji="1" lang="zh-TW" altLang="en-US" smtClean="0"/>
              <a:t>2025/12/10</a:t>
            </a:fld>
            <a:endParaRPr kumimoji="1" lang="zh-TW" altLang="en-US"/>
          </a:p>
        </p:txBody>
      </p:sp>
      <p:sp>
        <p:nvSpPr>
          <p:cNvPr id="6" name="頁尾版面配置區 5">
            <a:extLst>
              <a:ext uri="{FF2B5EF4-FFF2-40B4-BE49-F238E27FC236}">
                <a16:creationId xmlns:a16="http://schemas.microsoft.com/office/drawing/2014/main" id="{962B17FD-57A9-A7F3-FECE-F134419D552E}"/>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71411E8-93B3-CE21-CD6C-2C2515C59084}"/>
              </a:ext>
            </a:extLst>
          </p:cNvPr>
          <p:cNvSpPr>
            <a:spLocks noGrp="1"/>
          </p:cNvSpPr>
          <p:nvPr>
            <p:ph type="sldNum" sz="quarter" idx="12"/>
          </p:nvPr>
        </p:nvSpPr>
        <p:spPr/>
        <p:txBody>
          <a:body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1504687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7D02CB4-5A8C-098F-1F68-96E226A54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ECCADF19-EF94-DED2-F5EE-8D568E636F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6FDE3D98-B8CE-ACF7-FD78-0A912A5E9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DCD25-08A2-3040-965F-0F53C2D002CB}" type="datetimeFigureOut">
              <a:rPr kumimoji="1" lang="zh-TW" altLang="en-US" smtClean="0"/>
              <a:t>2025/12/10</a:t>
            </a:fld>
            <a:endParaRPr kumimoji="1" lang="zh-TW" altLang="en-US"/>
          </a:p>
        </p:txBody>
      </p:sp>
      <p:sp>
        <p:nvSpPr>
          <p:cNvPr id="5" name="頁尾版面配置區 4">
            <a:extLst>
              <a:ext uri="{FF2B5EF4-FFF2-40B4-BE49-F238E27FC236}">
                <a16:creationId xmlns:a16="http://schemas.microsoft.com/office/drawing/2014/main" id="{7DC1306A-5E5A-0323-D03C-79B09FAA5E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00ABB5C8-9062-187F-A7FB-73A57119C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606656-A6F6-BF45-A7B1-D68EBA69FF47}" type="slidenum">
              <a:rPr kumimoji="1" lang="zh-TW" altLang="en-US" smtClean="0"/>
              <a:t>‹#›</a:t>
            </a:fld>
            <a:endParaRPr kumimoji="1" lang="zh-TW" altLang="en-US"/>
          </a:p>
        </p:txBody>
      </p:sp>
    </p:spTree>
    <p:extLst>
      <p:ext uri="{BB962C8B-B14F-4D97-AF65-F5344CB8AC3E}">
        <p14:creationId xmlns:p14="http://schemas.microsoft.com/office/powerpoint/2010/main" val="2525013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TW" dirty="0"/>
              <a:t>EE P 596 Presentation: Album decade Classification</a:t>
            </a:r>
            <a:endParaRPr lang="en-US" dirty="0"/>
          </a:p>
        </p:txBody>
      </p:sp>
      <p:sp>
        <p:nvSpPr>
          <p:cNvPr id="8" name="TextBox 7">
            <a:extLst>
              <a:ext uri="{FF2B5EF4-FFF2-40B4-BE49-F238E27FC236}">
                <a16:creationId xmlns:a16="http://schemas.microsoft.com/office/drawing/2014/main" id="{CCD5879F-727E-2449-BC0B-9BD564D7F519}"/>
              </a:ext>
            </a:extLst>
          </p:cNvPr>
          <p:cNvSpPr txBox="1"/>
          <p:nvPr/>
        </p:nvSpPr>
        <p:spPr>
          <a:xfrm>
            <a:off x="2195757" y="4913205"/>
            <a:ext cx="4572000" cy="461665"/>
          </a:xfrm>
          <a:prstGeom prst="rect">
            <a:avLst/>
          </a:prstGeom>
          <a:noFill/>
        </p:spPr>
        <p:txBody>
          <a:bodyPr wrap="square">
            <a:spAutoFit/>
          </a:bodyPr>
          <a:lstStyle/>
          <a:p>
            <a:r>
              <a:rPr lang="en-US" sz="2400" dirty="0">
                <a:solidFill>
                  <a:schemeClr val="tx2"/>
                </a:solidFill>
                <a:latin typeface="Calibri" panose="020F0502020204030204" pitchFamily="34" charset="0"/>
                <a:ea typeface="Apple Symbols" panose="02000000000000000000" pitchFamily="2" charset="-79"/>
                <a:cs typeface="Calibri" panose="020F0502020204030204" pitchFamily="34" charset="0"/>
              </a:rPr>
              <a:t>Team: Chun-Wei(William) Liao</a:t>
            </a:r>
          </a:p>
        </p:txBody>
      </p:sp>
    </p:spTree>
    <p:extLst>
      <p:ext uri="{BB962C8B-B14F-4D97-AF65-F5344CB8AC3E}">
        <p14:creationId xmlns:p14="http://schemas.microsoft.com/office/powerpoint/2010/main" val="1913477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12F074-B47F-3D6E-A1C8-58EC97BB3DC6}"/>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E3C48CC0-0432-9D70-DA41-9F7750E91A05}"/>
              </a:ext>
            </a:extLst>
          </p:cNvPr>
          <p:cNvSpPr>
            <a:spLocks noGrp="1"/>
          </p:cNvSpPr>
          <p:nvPr>
            <p:ph idx="1"/>
          </p:nvPr>
        </p:nvSpPr>
        <p:spPr/>
        <p:txBody>
          <a:bodyPr/>
          <a:lstStyle/>
          <a:p>
            <a:endParaRPr kumimoji="1" lang="zh-TW" altLang="en-US"/>
          </a:p>
        </p:txBody>
      </p:sp>
      <p:pic>
        <p:nvPicPr>
          <p:cNvPr id="4" name="圖片 3">
            <a:extLst>
              <a:ext uri="{FF2B5EF4-FFF2-40B4-BE49-F238E27FC236}">
                <a16:creationId xmlns:a16="http://schemas.microsoft.com/office/drawing/2014/main" id="{B024C751-6EC4-8556-0AE6-B418EA14A005}"/>
              </a:ext>
            </a:extLst>
          </p:cNvPr>
          <p:cNvPicPr>
            <a:picLocks noChangeAspect="1"/>
          </p:cNvPicPr>
          <p:nvPr/>
        </p:nvPicPr>
        <p:blipFill>
          <a:blip r:embed="rId2"/>
          <a:stretch>
            <a:fillRect/>
          </a:stretch>
        </p:blipFill>
        <p:spPr>
          <a:xfrm>
            <a:off x="4852416" y="2087753"/>
            <a:ext cx="2225040" cy="2225040"/>
          </a:xfrm>
          <a:prstGeom prst="rect">
            <a:avLst/>
          </a:prstGeom>
        </p:spPr>
      </p:pic>
      <p:pic>
        <p:nvPicPr>
          <p:cNvPr id="5" name="圖片 4">
            <a:extLst>
              <a:ext uri="{FF2B5EF4-FFF2-40B4-BE49-F238E27FC236}">
                <a16:creationId xmlns:a16="http://schemas.microsoft.com/office/drawing/2014/main" id="{92E76C78-4260-3F43-B1E2-17E06014F53A}"/>
              </a:ext>
            </a:extLst>
          </p:cNvPr>
          <p:cNvPicPr>
            <a:picLocks noChangeAspect="1"/>
          </p:cNvPicPr>
          <p:nvPr/>
        </p:nvPicPr>
        <p:blipFill>
          <a:blip r:embed="rId3"/>
          <a:stretch>
            <a:fillRect/>
          </a:stretch>
        </p:blipFill>
        <p:spPr>
          <a:xfrm>
            <a:off x="8034528" y="2228088"/>
            <a:ext cx="2023872" cy="2023872"/>
          </a:xfrm>
          <a:prstGeom prst="rect">
            <a:avLst/>
          </a:prstGeom>
        </p:spPr>
      </p:pic>
    </p:spTree>
    <p:extLst>
      <p:ext uri="{BB962C8B-B14F-4D97-AF65-F5344CB8AC3E}">
        <p14:creationId xmlns:p14="http://schemas.microsoft.com/office/powerpoint/2010/main" val="3391974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0FA5F-146A-921A-FFED-D582CF062D32}"/>
              </a:ext>
            </a:extLst>
          </p:cNvPr>
          <p:cNvSpPr>
            <a:spLocks noGrp="1"/>
          </p:cNvSpPr>
          <p:nvPr>
            <p:ph type="title"/>
          </p:nvPr>
        </p:nvSpPr>
        <p:spPr/>
        <p:txBody>
          <a:bodyPr/>
          <a:lstStyle/>
          <a:p>
            <a:r>
              <a:rPr kumimoji="1" lang="en-US" altLang="zh-TW" dirty="0"/>
              <a:t>Problem Statement</a:t>
            </a:r>
            <a:endParaRPr kumimoji="1" lang="zh-TW" altLang="en-US" dirty="0"/>
          </a:p>
        </p:txBody>
      </p:sp>
      <p:sp>
        <p:nvSpPr>
          <p:cNvPr id="3" name="內容版面配置區 2">
            <a:extLst>
              <a:ext uri="{FF2B5EF4-FFF2-40B4-BE49-F238E27FC236}">
                <a16:creationId xmlns:a16="http://schemas.microsoft.com/office/drawing/2014/main" id="{D34E60E9-774F-E36B-0A61-4EC3647780D4}"/>
              </a:ext>
            </a:extLst>
          </p:cNvPr>
          <p:cNvSpPr>
            <a:spLocks noGrp="1"/>
          </p:cNvSpPr>
          <p:nvPr>
            <p:ph idx="1"/>
          </p:nvPr>
        </p:nvSpPr>
        <p:spPr/>
        <p:txBody>
          <a:bodyPr/>
          <a:lstStyle/>
          <a:p>
            <a:pPr marL="0" indent="0" algn="just">
              <a:buNone/>
            </a:pPr>
            <a:r>
              <a:rPr lang="en" altLang="zh-TW" dirty="0"/>
              <a:t>We propose a method to classify the album's release decade (1950s–2020s) based on its cover image. The core goal is to verify the existence of visual patterns within the same decade. Through this project, we will test the hypothesis that the pattern uniformity within a single decade is a machine-learnable signal, rather than a subjective human illusion.</a:t>
            </a:r>
            <a:endParaRPr lang="en-US" altLang="zh-TW" dirty="0"/>
          </a:p>
        </p:txBody>
      </p:sp>
    </p:spTree>
    <p:extLst>
      <p:ext uri="{BB962C8B-B14F-4D97-AF65-F5344CB8AC3E}">
        <p14:creationId xmlns:p14="http://schemas.microsoft.com/office/powerpoint/2010/main" val="183822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E4DDB-1873-E311-0913-0987DB26CC9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A605E16-2668-B81B-842F-6CC676E7EB4C}"/>
              </a:ext>
            </a:extLst>
          </p:cNvPr>
          <p:cNvSpPr>
            <a:spLocks noGrp="1"/>
          </p:cNvSpPr>
          <p:nvPr>
            <p:ph type="title"/>
          </p:nvPr>
        </p:nvSpPr>
        <p:spPr/>
        <p:txBody>
          <a:bodyPr/>
          <a:lstStyle/>
          <a:p>
            <a:r>
              <a:rPr kumimoji="1" lang="en-US" altLang="zh-TW" dirty="0"/>
              <a:t>Problem Summary</a:t>
            </a:r>
            <a:endParaRPr kumimoji="1" lang="zh-TW" altLang="en-US" dirty="0"/>
          </a:p>
        </p:txBody>
      </p:sp>
      <p:sp>
        <p:nvSpPr>
          <p:cNvPr id="3" name="內容版面配置區 2">
            <a:extLst>
              <a:ext uri="{FF2B5EF4-FFF2-40B4-BE49-F238E27FC236}">
                <a16:creationId xmlns:a16="http://schemas.microsoft.com/office/drawing/2014/main" id="{5463C280-986D-05DA-C7AD-4B0266AA3AE8}"/>
              </a:ext>
            </a:extLst>
          </p:cNvPr>
          <p:cNvSpPr>
            <a:spLocks noGrp="1"/>
          </p:cNvSpPr>
          <p:nvPr>
            <p:ph idx="1"/>
          </p:nvPr>
        </p:nvSpPr>
        <p:spPr/>
        <p:txBody>
          <a:bodyPr>
            <a:normAutofit/>
          </a:bodyPr>
          <a:lstStyle/>
          <a:p>
            <a:pPr marL="0" indent="0">
              <a:buNone/>
            </a:pPr>
            <a:r>
              <a:rPr lang="en" altLang="zh-TW" sz="3600" dirty="0"/>
              <a:t>Implement two methods to analyze album covers in our self-collected dataset:</a:t>
            </a:r>
          </a:p>
          <a:p>
            <a:r>
              <a:rPr lang="en" altLang="zh-TW" sz="3600" dirty="0"/>
              <a:t>Collect the dataset via a scraper script and the iTunes API.</a:t>
            </a:r>
          </a:p>
          <a:p>
            <a:r>
              <a:rPr lang="en" altLang="zh-TW" sz="3600" dirty="0"/>
              <a:t>Attempt 1: A Classification task.</a:t>
            </a:r>
          </a:p>
          <a:p>
            <a:r>
              <a:rPr lang="en" altLang="zh-TW" sz="3600" dirty="0"/>
              <a:t>Attempt 2: A Regression task.</a:t>
            </a:r>
          </a:p>
        </p:txBody>
      </p:sp>
    </p:spTree>
    <p:extLst>
      <p:ext uri="{BB962C8B-B14F-4D97-AF65-F5344CB8AC3E}">
        <p14:creationId xmlns:p14="http://schemas.microsoft.com/office/powerpoint/2010/main" val="27879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CB8CE-8AA3-B365-DC4F-D9A0D846E51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79756AF-CAE7-CF70-8D4E-A01CA6D998E0}"/>
              </a:ext>
            </a:extLst>
          </p:cNvPr>
          <p:cNvSpPr>
            <a:spLocks noGrp="1"/>
          </p:cNvSpPr>
          <p:nvPr>
            <p:ph type="title"/>
          </p:nvPr>
        </p:nvSpPr>
        <p:spPr/>
        <p:txBody>
          <a:bodyPr/>
          <a:lstStyle/>
          <a:p>
            <a:r>
              <a:rPr kumimoji="1" lang="en-US" altLang="zh-TW" dirty="0"/>
              <a:t>Proposed method - Classification</a:t>
            </a:r>
            <a:endParaRPr kumimoji="1" lang="zh-TW" altLang="en-US" dirty="0"/>
          </a:p>
        </p:txBody>
      </p:sp>
      <p:sp>
        <p:nvSpPr>
          <p:cNvPr id="3" name="內容版面配置區 2">
            <a:extLst>
              <a:ext uri="{FF2B5EF4-FFF2-40B4-BE49-F238E27FC236}">
                <a16:creationId xmlns:a16="http://schemas.microsoft.com/office/drawing/2014/main" id="{287A7A41-84A6-BDFB-66C7-B7B6EB505BAC}"/>
              </a:ext>
            </a:extLst>
          </p:cNvPr>
          <p:cNvSpPr>
            <a:spLocks noGrp="1"/>
          </p:cNvSpPr>
          <p:nvPr>
            <p:ph idx="1"/>
          </p:nvPr>
        </p:nvSpPr>
        <p:spPr/>
        <p:txBody>
          <a:bodyPr/>
          <a:lstStyle/>
          <a:p>
            <a:r>
              <a:rPr lang="en" altLang="zh-TW" dirty="0"/>
              <a:t>Use DINOv2 to generate embeddings. Train a Fully-Connected (FC) Layer to classify the album's decade.</a:t>
            </a:r>
            <a:endParaRPr kumimoji="1" lang="zh-TW" altLang="en-US" dirty="0"/>
          </a:p>
        </p:txBody>
      </p:sp>
      <p:sp>
        <p:nvSpPr>
          <p:cNvPr id="4" name="矩形 3">
            <a:extLst>
              <a:ext uri="{FF2B5EF4-FFF2-40B4-BE49-F238E27FC236}">
                <a16:creationId xmlns:a16="http://schemas.microsoft.com/office/drawing/2014/main" id="{29D2DE91-85F2-416A-88E1-17278F87EBE4}"/>
              </a:ext>
            </a:extLst>
          </p:cNvPr>
          <p:cNvSpPr/>
          <p:nvPr/>
        </p:nvSpPr>
        <p:spPr>
          <a:xfrm>
            <a:off x="2849618" y="3575624"/>
            <a:ext cx="1144313" cy="1368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DinoV2</a:t>
            </a:r>
            <a:endParaRPr kumimoji="1" lang="zh-TW" altLang="en-US" dirty="0"/>
          </a:p>
        </p:txBody>
      </p:sp>
      <p:pic>
        <p:nvPicPr>
          <p:cNvPr id="5" name="圖片 4">
            <a:extLst>
              <a:ext uri="{FF2B5EF4-FFF2-40B4-BE49-F238E27FC236}">
                <a16:creationId xmlns:a16="http://schemas.microsoft.com/office/drawing/2014/main" id="{C7258CA4-FA95-2283-8C4B-7FAEC4C74A76}"/>
              </a:ext>
            </a:extLst>
          </p:cNvPr>
          <p:cNvPicPr>
            <a:picLocks noChangeAspect="1"/>
          </p:cNvPicPr>
          <p:nvPr/>
        </p:nvPicPr>
        <p:blipFill>
          <a:blip r:embed="rId2"/>
          <a:stretch>
            <a:fillRect/>
          </a:stretch>
        </p:blipFill>
        <p:spPr>
          <a:xfrm>
            <a:off x="292976" y="3575624"/>
            <a:ext cx="1545021" cy="1545021"/>
          </a:xfrm>
          <a:prstGeom prst="rect">
            <a:avLst/>
          </a:prstGeom>
        </p:spPr>
      </p:pic>
      <p:sp>
        <p:nvSpPr>
          <p:cNvPr id="6" name="向右箭號 5">
            <a:extLst>
              <a:ext uri="{FF2B5EF4-FFF2-40B4-BE49-F238E27FC236}">
                <a16:creationId xmlns:a16="http://schemas.microsoft.com/office/drawing/2014/main" id="{A2C95288-A454-494B-EB2A-B6A25791FEC5}"/>
              </a:ext>
            </a:extLst>
          </p:cNvPr>
          <p:cNvSpPr/>
          <p:nvPr/>
        </p:nvSpPr>
        <p:spPr>
          <a:xfrm>
            <a:off x="2017987" y="4151586"/>
            <a:ext cx="651641"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4AC0BAEF-BA6E-F540-871C-3E059FC3370F}"/>
              </a:ext>
            </a:extLst>
          </p:cNvPr>
          <p:cNvSpPr/>
          <p:nvPr/>
        </p:nvSpPr>
        <p:spPr>
          <a:xfrm>
            <a:off x="4866299" y="3185631"/>
            <a:ext cx="588580" cy="24194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向右箭號 7">
            <a:extLst>
              <a:ext uri="{FF2B5EF4-FFF2-40B4-BE49-F238E27FC236}">
                <a16:creationId xmlns:a16="http://schemas.microsoft.com/office/drawing/2014/main" id="{18496954-1168-77FB-396C-C0E24F0C1C49}"/>
              </a:ext>
            </a:extLst>
          </p:cNvPr>
          <p:cNvSpPr/>
          <p:nvPr/>
        </p:nvSpPr>
        <p:spPr>
          <a:xfrm>
            <a:off x="4175420" y="4125853"/>
            <a:ext cx="588581" cy="2133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5A80C10F-417D-FC9E-B226-2C58E40C375E}"/>
              </a:ext>
            </a:extLst>
          </p:cNvPr>
          <p:cNvSpPr txBox="1"/>
          <p:nvPr/>
        </p:nvSpPr>
        <p:spPr>
          <a:xfrm>
            <a:off x="4175420" y="2681362"/>
            <a:ext cx="1734770" cy="369332"/>
          </a:xfrm>
          <a:prstGeom prst="rect">
            <a:avLst/>
          </a:prstGeom>
          <a:noFill/>
        </p:spPr>
        <p:txBody>
          <a:bodyPr wrap="none" rtlCol="0">
            <a:spAutoFit/>
          </a:bodyPr>
          <a:lstStyle/>
          <a:p>
            <a:r>
              <a:rPr kumimoji="1" lang="en-US" altLang="zh-TW" dirty="0"/>
              <a:t>768 dimensional</a:t>
            </a:r>
            <a:endParaRPr kumimoji="1" lang="zh-TW" altLang="en-US" dirty="0"/>
          </a:p>
        </p:txBody>
      </p:sp>
      <p:sp>
        <p:nvSpPr>
          <p:cNvPr id="10" name="向右箭號 9">
            <a:extLst>
              <a:ext uri="{FF2B5EF4-FFF2-40B4-BE49-F238E27FC236}">
                <a16:creationId xmlns:a16="http://schemas.microsoft.com/office/drawing/2014/main" id="{5A3AFD04-E1C3-9CAB-6600-6AAE466A6F03}"/>
              </a:ext>
            </a:extLst>
          </p:cNvPr>
          <p:cNvSpPr/>
          <p:nvPr/>
        </p:nvSpPr>
        <p:spPr>
          <a:xfrm>
            <a:off x="5548997" y="4164341"/>
            <a:ext cx="651641"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1C72E15D-6B4D-FF51-FF7A-06FC43C77532}"/>
              </a:ext>
            </a:extLst>
          </p:cNvPr>
          <p:cNvSpPr/>
          <p:nvPr/>
        </p:nvSpPr>
        <p:spPr>
          <a:xfrm>
            <a:off x="6577040" y="3248631"/>
            <a:ext cx="588580" cy="24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FC</a:t>
            </a:r>
            <a:endParaRPr kumimoji="1" lang="zh-TW" altLang="en-US" dirty="0"/>
          </a:p>
        </p:txBody>
      </p:sp>
      <p:sp>
        <p:nvSpPr>
          <p:cNvPr id="12" name="矩形 11">
            <a:extLst>
              <a:ext uri="{FF2B5EF4-FFF2-40B4-BE49-F238E27FC236}">
                <a16:creationId xmlns:a16="http://schemas.microsoft.com/office/drawing/2014/main" id="{FB87E271-F736-AE21-0889-900E42602FE7}"/>
              </a:ext>
            </a:extLst>
          </p:cNvPr>
          <p:cNvSpPr/>
          <p:nvPr/>
        </p:nvSpPr>
        <p:spPr>
          <a:xfrm>
            <a:off x="8751367" y="3248630"/>
            <a:ext cx="588580" cy="24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FC</a:t>
            </a:r>
            <a:endParaRPr kumimoji="1" lang="zh-TW" altLang="en-US" dirty="0"/>
          </a:p>
        </p:txBody>
      </p:sp>
      <p:sp>
        <p:nvSpPr>
          <p:cNvPr id="14" name="文字方塊 13">
            <a:extLst>
              <a:ext uri="{FF2B5EF4-FFF2-40B4-BE49-F238E27FC236}">
                <a16:creationId xmlns:a16="http://schemas.microsoft.com/office/drawing/2014/main" id="{113F2533-8367-7511-BD10-27C9C8FBF11F}"/>
              </a:ext>
            </a:extLst>
          </p:cNvPr>
          <p:cNvSpPr txBox="1"/>
          <p:nvPr/>
        </p:nvSpPr>
        <p:spPr>
          <a:xfrm>
            <a:off x="7555091" y="3658291"/>
            <a:ext cx="595804" cy="369332"/>
          </a:xfrm>
          <a:prstGeom prst="rect">
            <a:avLst/>
          </a:prstGeom>
          <a:noFill/>
        </p:spPr>
        <p:txBody>
          <a:bodyPr wrap="none" rtlCol="0">
            <a:spAutoFit/>
          </a:bodyPr>
          <a:lstStyle/>
          <a:p>
            <a:r>
              <a:rPr kumimoji="1" lang="en-US" altLang="zh-TW" dirty="0" err="1"/>
              <a:t>Relu</a:t>
            </a:r>
            <a:endParaRPr kumimoji="1" lang="en-US" altLang="zh-TW" dirty="0"/>
          </a:p>
        </p:txBody>
      </p:sp>
      <p:sp>
        <p:nvSpPr>
          <p:cNvPr id="16" name="文字方塊 15">
            <a:extLst>
              <a:ext uri="{FF2B5EF4-FFF2-40B4-BE49-F238E27FC236}">
                <a16:creationId xmlns:a16="http://schemas.microsoft.com/office/drawing/2014/main" id="{D41AE842-E889-4282-CBD0-8260D0A1031E}"/>
              </a:ext>
            </a:extLst>
          </p:cNvPr>
          <p:cNvSpPr txBox="1"/>
          <p:nvPr/>
        </p:nvSpPr>
        <p:spPr>
          <a:xfrm>
            <a:off x="6629896" y="2739784"/>
            <a:ext cx="535724" cy="369332"/>
          </a:xfrm>
          <a:prstGeom prst="rect">
            <a:avLst/>
          </a:prstGeom>
          <a:noFill/>
        </p:spPr>
        <p:txBody>
          <a:bodyPr wrap="none" rtlCol="0">
            <a:spAutoFit/>
          </a:bodyPr>
          <a:lstStyle/>
          <a:p>
            <a:r>
              <a:rPr kumimoji="1" lang="en-US" altLang="zh-TW" dirty="0"/>
              <a:t>512</a:t>
            </a:r>
            <a:endParaRPr kumimoji="1" lang="zh-TW" altLang="en-US" dirty="0"/>
          </a:p>
        </p:txBody>
      </p:sp>
      <p:sp>
        <p:nvSpPr>
          <p:cNvPr id="17" name="文字方塊 16">
            <a:extLst>
              <a:ext uri="{FF2B5EF4-FFF2-40B4-BE49-F238E27FC236}">
                <a16:creationId xmlns:a16="http://schemas.microsoft.com/office/drawing/2014/main" id="{DB53EDA7-042B-DC7B-D60E-5877A8BF556F}"/>
              </a:ext>
            </a:extLst>
          </p:cNvPr>
          <p:cNvSpPr txBox="1"/>
          <p:nvPr/>
        </p:nvSpPr>
        <p:spPr>
          <a:xfrm>
            <a:off x="8958024" y="2748866"/>
            <a:ext cx="301686" cy="369332"/>
          </a:xfrm>
          <a:prstGeom prst="rect">
            <a:avLst/>
          </a:prstGeom>
          <a:noFill/>
        </p:spPr>
        <p:txBody>
          <a:bodyPr wrap="none" rtlCol="0">
            <a:spAutoFit/>
          </a:bodyPr>
          <a:lstStyle/>
          <a:p>
            <a:r>
              <a:rPr kumimoji="1" lang="en-US" altLang="zh-TW" dirty="0"/>
              <a:t>8</a:t>
            </a:r>
            <a:endParaRPr kumimoji="1" lang="zh-TW" altLang="en-US" dirty="0"/>
          </a:p>
        </p:txBody>
      </p:sp>
      <p:graphicFrame>
        <p:nvGraphicFramePr>
          <p:cNvPr id="18" name="表格 17">
            <a:extLst>
              <a:ext uri="{FF2B5EF4-FFF2-40B4-BE49-F238E27FC236}">
                <a16:creationId xmlns:a16="http://schemas.microsoft.com/office/drawing/2014/main" id="{AAA15B54-8BB1-BD30-B0ED-F60DC9093611}"/>
              </a:ext>
            </a:extLst>
          </p:cNvPr>
          <p:cNvGraphicFramePr>
            <a:graphicFrameLocks noGrp="1"/>
          </p:cNvGraphicFramePr>
          <p:nvPr>
            <p:extLst>
              <p:ext uri="{D42A27DB-BD31-4B8C-83A1-F6EECF244321}">
                <p14:modId xmlns:p14="http://schemas.microsoft.com/office/powerpoint/2010/main" val="2832186173"/>
              </p:ext>
            </p:extLst>
          </p:nvPr>
        </p:nvGraphicFramePr>
        <p:xfrm>
          <a:off x="10382761" y="3141514"/>
          <a:ext cx="505678" cy="3003201"/>
        </p:xfrm>
        <a:graphic>
          <a:graphicData uri="http://schemas.openxmlformats.org/drawingml/2006/table">
            <a:tbl>
              <a:tblPr firstRow="1" bandRow="1">
                <a:tableStyleId>{5940675A-B579-460E-94D1-54222C63F5DA}</a:tableStyleId>
              </a:tblPr>
              <a:tblGrid>
                <a:gridCol w="505678">
                  <a:extLst>
                    <a:ext uri="{9D8B030D-6E8A-4147-A177-3AD203B41FA5}">
                      <a16:colId xmlns:a16="http://schemas.microsoft.com/office/drawing/2014/main" val="1863799418"/>
                    </a:ext>
                  </a:extLst>
                </a:gridCol>
              </a:tblGrid>
              <a:tr h="368695">
                <a:tc>
                  <a:txBody>
                    <a:bodyPr/>
                    <a:lstStyle/>
                    <a:p>
                      <a:endParaRPr lang="zh-TW" altLang="en-US" dirty="0"/>
                    </a:p>
                  </a:txBody>
                  <a:tcPr/>
                </a:tc>
                <a:extLst>
                  <a:ext uri="{0D108BD9-81ED-4DB2-BD59-A6C34878D82A}">
                    <a16:rowId xmlns:a16="http://schemas.microsoft.com/office/drawing/2014/main" val="2062698601"/>
                  </a:ext>
                </a:extLst>
              </a:tr>
              <a:tr h="376358">
                <a:tc>
                  <a:txBody>
                    <a:bodyPr/>
                    <a:lstStyle/>
                    <a:p>
                      <a:endParaRPr lang="zh-TW" altLang="en-US"/>
                    </a:p>
                  </a:txBody>
                  <a:tcPr/>
                </a:tc>
                <a:extLst>
                  <a:ext uri="{0D108BD9-81ED-4DB2-BD59-A6C34878D82A}">
                    <a16:rowId xmlns:a16="http://schemas.microsoft.com/office/drawing/2014/main" val="2503112363"/>
                  </a:ext>
                </a:extLst>
              </a:tr>
              <a:tr h="376358">
                <a:tc>
                  <a:txBody>
                    <a:bodyPr/>
                    <a:lstStyle/>
                    <a:p>
                      <a:endParaRPr lang="zh-TW" altLang="en-US"/>
                    </a:p>
                  </a:txBody>
                  <a:tcPr/>
                </a:tc>
                <a:extLst>
                  <a:ext uri="{0D108BD9-81ED-4DB2-BD59-A6C34878D82A}">
                    <a16:rowId xmlns:a16="http://schemas.microsoft.com/office/drawing/2014/main" val="1407572473"/>
                  </a:ext>
                </a:extLst>
              </a:tr>
              <a:tr h="376358">
                <a:tc>
                  <a:txBody>
                    <a:bodyPr/>
                    <a:lstStyle/>
                    <a:p>
                      <a:endParaRPr lang="zh-TW" altLang="en-US"/>
                    </a:p>
                  </a:txBody>
                  <a:tcPr/>
                </a:tc>
                <a:extLst>
                  <a:ext uri="{0D108BD9-81ED-4DB2-BD59-A6C34878D82A}">
                    <a16:rowId xmlns:a16="http://schemas.microsoft.com/office/drawing/2014/main" val="2033228493"/>
                  </a:ext>
                </a:extLst>
              </a:tr>
              <a:tr h="376358">
                <a:tc>
                  <a:txBody>
                    <a:bodyPr/>
                    <a:lstStyle/>
                    <a:p>
                      <a:endParaRPr lang="zh-TW" altLang="en-US"/>
                    </a:p>
                  </a:txBody>
                  <a:tcPr/>
                </a:tc>
                <a:extLst>
                  <a:ext uri="{0D108BD9-81ED-4DB2-BD59-A6C34878D82A}">
                    <a16:rowId xmlns:a16="http://schemas.microsoft.com/office/drawing/2014/main" val="1107559157"/>
                  </a:ext>
                </a:extLst>
              </a:tr>
              <a:tr h="376358">
                <a:tc>
                  <a:txBody>
                    <a:bodyPr/>
                    <a:lstStyle/>
                    <a:p>
                      <a:endParaRPr lang="zh-TW" altLang="en-US"/>
                    </a:p>
                  </a:txBody>
                  <a:tcPr/>
                </a:tc>
                <a:extLst>
                  <a:ext uri="{0D108BD9-81ED-4DB2-BD59-A6C34878D82A}">
                    <a16:rowId xmlns:a16="http://schemas.microsoft.com/office/drawing/2014/main" val="225403964"/>
                  </a:ext>
                </a:extLst>
              </a:tr>
              <a:tr h="376358">
                <a:tc>
                  <a:txBody>
                    <a:bodyPr/>
                    <a:lstStyle/>
                    <a:p>
                      <a:endParaRPr lang="zh-TW" altLang="en-US" dirty="0"/>
                    </a:p>
                  </a:txBody>
                  <a:tcPr/>
                </a:tc>
                <a:extLst>
                  <a:ext uri="{0D108BD9-81ED-4DB2-BD59-A6C34878D82A}">
                    <a16:rowId xmlns:a16="http://schemas.microsoft.com/office/drawing/2014/main" val="3892027047"/>
                  </a:ext>
                </a:extLst>
              </a:tr>
              <a:tr h="376358">
                <a:tc>
                  <a:txBody>
                    <a:bodyPr/>
                    <a:lstStyle/>
                    <a:p>
                      <a:endParaRPr lang="zh-TW" altLang="en-US" dirty="0"/>
                    </a:p>
                  </a:txBody>
                  <a:tcPr/>
                </a:tc>
                <a:extLst>
                  <a:ext uri="{0D108BD9-81ED-4DB2-BD59-A6C34878D82A}">
                    <a16:rowId xmlns:a16="http://schemas.microsoft.com/office/drawing/2014/main" val="1199907843"/>
                  </a:ext>
                </a:extLst>
              </a:tr>
            </a:tbl>
          </a:graphicData>
        </a:graphic>
      </p:graphicFrame>
      <p:sp>
        <p:nvSpPr>
          <p:cNvPr id="28" name="向右箭號 27">
            <a:extLst>
              <a:ext uri="{FF2B5EF4-FFF2-40B4-BE49-F238E27FC236}">
                <a16:creationId xmlns:a16="http://schemas.microsoft.com/office/drawing/2014/main" id="{67B4BB49-3D86-B7EF-AE1E-C2ADA38A2F18}"/>
              </a:ext>
            </a:extLst>
          </p:cNvPr>
          <p:cNvSpPr/>
          <p:nvPr/>
        </p:nvSpPr>
        <p:spPr>
          <a:xfrm>
            <a:off x="7389727" y="4173363"/>
            <a:ext cx="947182"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E70988C8-2DA8-3055-15FB-8870F7A37F34}"/>
              </a:ext>
            </a:extLst>
          </p:cNvPr>
          <p:cNvSpPr txBox="1"/>
          <p:nvPr/>
        </p:nvSpPr>
        <p:spPr>
          <a:xfrm>
            <a:off x="11068647" y="3096222"/>
            <a:ext cx="825867" cy="369332"/>
          </a:xfrm>
          <a:prstGeom prst="rect">
            <a:avLst/>
          </a:prstGeom>
          <a:noFill/>
        </p:spPr>
        <p:txBody>
          <a:bodyPr wrap="none" rtlCol="0">
            <a:spAutoFit/>
          </a:bodyPr>
          <a:lstStyle/>
          <a:p>
            <a:r>
              <a:rPr kumimoji="1" lang="en-US" altLang="zh-TW" dirty="0"/>
              <a:t>…1950</a:t>
            </a:r>
            <a:endParaRPr kumimoji="1" lang="zh-TW" altLang="en-US" dirty="0"/>
          </a:p>
        </p:txBody>
      </p:sp>
      <p:sp>
        <p:nvSpPr>
          <p:cNvPr id="31" name="文字方塊 30">
            <a:extLst>
              <a:ext uri="{FF2B5EF4-FFF2-40B4-BE49-F238E27FC236}">
                <a16:creationId xmlns:a16="http://schemas.microsoft.com/office/drawing/2014/main" id="{65ECCE1F-BCE3-2526-B1F1-B1CE1CF640F8}"/>
              </a:ext>
            </a:extLst>
          </p:cNvPr>
          <p:cNvSpPr txBox="1"/>
          <p:nvPr/>
        </p:nvSpPr>
        <p:spPr>
          <a:xfrm>
            <a:off x="11083073" y="3442546"/>
            <a:ext cx="811441" cy="369332"/>
          </a:xfrm>
          <a:prstGeom prst="rect">
            <a:avLst/>
          </a:prstGeom>
          <a:noFill/>
        </p:spPr>
        <p:txBody>
          <a:bodyPr wrap="none" rtlCol="0">
            <a:spAutoFit/>
          </a:bodyPr>
          <a:lstStyle/>
          <a:p>
            <a:r>
              <a:rPr kumimoji="1" lang="en-US" altLang="zh-TW" dirty="0"/>
              <a:t>…1960</a:t>
            </a:r>
            <a:endParaRPr kumimoji="1" lang="zh-TW" altLang="en-US" dirty="0"/>
          </a:p>
        </p:txBody>
      </p:sp>
      <p:sp>
        <p:nvSpPr>
          <p:cNvPr id="32" name="文字方塊 31">
            <a:extLst>
              <a:ext uri="{FF2B5EF4-FFF2-40B4-BE49-F238E27FC236}">
                <a16:creationId xmlns:a16="http://schemas.microsoft.com/office/drawing/2014/main" id="{106312B1-76E4-BD18-1741-66035F2A9D28}"/>
              </a:ext>
            </a:extLst>
          </p:cNvPr>
          <p:cNvSpPr txBox="1"/>
          <p:nvPr/>
        </p:nvSpPr>
        <p:spPr>
          <a:xfrm>
            <a:off x="11068647" y="3819302"/>
            <a:ext cx="811441" cy="369332"/>
          </a:xfrm>
          <a:prstGeom prst="rect">
            <a:avLst/>
          </a:prstGeom>
          <a:noFill/>
        </p:spPr>
        <p:txBody>
          <a:bodyPr wrap="none" rtlCol="0">
            <a:spAutoFit/>
          </a:bodyPr>
          <a:lstStyle/>
          <a:p>
            <a:r>
              <a:rPr kumimoji="1" lang="en-US" altLang="zh-TW" dirty="0"/>
              <a:t>…1970</a:t>
            </a:r>
            <a:endParaRPr kumimoji="1" lang="zh-TW" altLang="en-US" dirty="0"/>
          </a:p>
        </p:txBody>
      </p:sp>
      <p:sp>
        <p:nvSpPr>
          <p:cNvPr id="33" name="文字方塊 32">
            <a:extLst>
              <a:ext uri="{FF2B5EF4-FFF2-40B4-BE49-F238E27FC236}">
                <a16:creationId xmlns:a16="http://schemas.microsoft.com/office/drawing/2014/main" id="{D6A4D2C9-2605-923C-94A6-C812293BDABB}"/>
              </a:ext>
            </a:extLst>
          </p:cNvPr>
          <p:cNvSpPr txBox="1"/>
          <p:nvPr/>
        </p:nvSpPr>
        <p:spPr>
          <a:xfrm>
            <a:off x="11068647" y="4211761"/>
            <a:ext cx="811441" cy="369332"/>
          </a:xfrm>
          <a:prstGeom prst="rect">
            <a:avLst/>
          </a:prstGeom>
          <a:noFill/>
        </p:spPr>
        <p:txBody>
          <a:bodyPr wrap="none" rtlCol="0">
            <a:spAutoFit/>
          </a:bodyPr>
          <a:lstStyle/>
          <a:p>
            <a:r>
              <a:rPr kumimoji="1" lang="en-US" altLang="zh-TW" dirty="0"/>
              <a:t>…1980</a:t>
            </a:r>
            <a:endParaRPr kumimoji="1" lang="zh-TW" altLang="en-US" dirty="0"/>
          </a:p>
        </p:txBody>
      </p:sp>
      <p:sp>
        <p:nvSpPr>
          <p:cNvPr id="34" name="文字方塊 33">
            <a:extLst>
              <a:ext uri="{FF2B5EF4-FFF2-40B4-BE49-F238E27FC236}">
                <a16:creationId xmlns:a16="http://schemas.microsoft.com/office/drawing/2014/main" id="{AA8AB6DE-5358-5CA6-E6A9-A2C430949E6A}"/>
              </a:ext>
            </a:extLst>
          </p:cNvPr>
          <p:cNvSpPr txBox="1"/>
          <p:nvPr/>
        </p:nvSpPr>
        <p:spPr>
          <a:xfrm>
            <a:off x="11068646" y="4604447"/>
            <a:ext cx="811441" cy="369332"/>
          </a:xfrm>
          <a:prstGeom prst="rect">
            <a:avLst/>
          </a:prstGeom>
          <a:noFill/>
        </p:spPr>
        <p:txBody>
          <a:bodyPr wrap="none" rtlCol="0">
            <a:spAutoFit/>
          </a:bodyPr>
          <a:lstStyle/>
          <a:p>
            <a:r>
              <a:rPr kumimoji="1" lang="en-US" altLang="zh-TW" dirty="0"/>
              <a:t>…1990</a:t>
            </a:r>
            <a:endParaRPr kumimoji="1" lang="zh-TW" altLang="en-US" dirty="0"/>
          </a:p>
        </p:txBody>
      </p:sp>
      <p:sp>
        <p:nvSpPr>
          <p:cNvPr id="35" name="文字方塊 34">
            <a:extLst>
              <a:ext uri="{FF2B5EF4-FFF2-40B4-BE49-F238E27FC236}">
                <a16:creationId xmlns:a16="http://schemas.microsoft.com/office/drawing/2014/main" id="{FD5635EE-12FA-FD1A-3D3D-F1DDB5DE728E}"/>
              </a:ext>
            </a:extLst>
          </p:cNvPr>
          <p:cNvSpPr txBox="1"/>
          <p:nvPr/>
        </p:nvSpPr>
        <p:spPr>
          <a:xfrm>
            <a:off x="11083073" y="4996906"/>
            <a:ext cx="811441" cy="369332"/>
          </a:xfrm>
          <a:prstGeom prst="rect">
            <a:avLst/>
          </a:prstGeom>
          <a:noFill/>
        </p:spPr>
        <p:txBody>
          <a:bodyPr wrap="none" rtlCol="0">
            <a:spAutoFit/>
          </a:bodyPr>
          <a:lstStyle/>
          <a:p>
            <a:r>
              <a:rPr kumimoji="1" lang="en-US" altLang="zh-TW" dirty="0"/>
              <a:t>…2000</a:t>
            </a:r>
            <a:endParaRPr kumimoji="1" lang="zh-TW" altLang="en-US" dirty="0"/>
          </a:p>
        </p:txBody>
      </p:sp>
      <p:sp>
        <p:nvSpPr>
          <p:cNvPr id="36" name="文字方塊 35">
            <a:extLst>
              <a:ext uri="{FF2B5EF4-FFF2-40B4-BE49-F238E27FC236}">
                <a16:creationId xmlns:a16="http://schemas.microsoft.com/office/drawing/2014/main" id="{CC9E04BC-E950-9551-3A31-8242718B2F30}"/>
              </a:ext>
            </a:extLst>
          </p:cNvPr>
          <p:cNvSpPr txBox="1"/>
          <p:nvPr/>
        </p:nvSpPr>
        <p:spPr>
          <a:xfrm>
            <a:off x="11083072" y="5402770"/>
            <a:ext cx="811441" cy="369332"/>
          </a:xfrm>
          <a:prstGeom prst="rect">
            <a:avLst/>
          </a:prstGeom>
          <a:noFill/>
        </p:spPr>
        <p:txBody>
          <a:bodyPr wrap="none" rtlCol="0">
            <a:spAutoFit/>
          </a:bodyPr>
          <a:lstStyle/>
          <a:p>
            <a:r>
              <a:rPr kumimoji="1" lang="en-US" altLang="zh-TW" dirty="0"/>
              <a:t>…2010</a:t>
            </a:r>
            <a:endParaRPr kumimoji="1" lang="zh-TW" altLang="en-US" dirty="0"/>
          </a:p>
        </p:txBody>
      </p:sp>
      <p:sp>
        <p:nvSpPr>
          <p:cNvPr id="37" name="文字方塊 36">
            <a:extLst>
              <a:ext uri="{FF2B5EF4-FFF2-40B4-BE49-F238E27FC236}">
                <a16:creationId xmlns:a16="http://schemas.microsoft.com/office/drawing/2014/main" id="{CA0B4F73-A65B-4DF0-31B1-73D28282626A}"/>
              </a:ext>
            </a:extLst>
          </p:cNvPr>
          <p:cNvSpPr txBox="1"/>
          <p:nvPr/>
        </p:nvSpPr>
        <p:spPr>
          <a:xfrm>
            <a:off x="11068645" y="5743340"/>
            <a:ext cx="811441" cy="369332"/>
          </a:xfrm>
          <a:prstGeom prst="rect">
            <a:avLst/>
          </a:prstGeom>
          <a:noFill/>
        </p:spPr>
        <p:txBody>
          <a:bodyPr wrap="none" rtlCol="0">
            <a:spAutoFit/>
          </a:bodyPr>
          <a:lstStyle/>
          <a:p>
            <a:r>
              <a:rPr kumimoji="1" lang="en-US" altLang="zh-TW" dirty="0"/>
              <a:t>…2020</a:t>
            </a:r>
            <a:endParaRPr kumimoji="1" lang="zh-TW" altLang="en-US" dirty="0"/>
          </a:p>
        </p:txBody>
      </p:sp>
      <p:sp>
        <p:nvSpPr>
          <p:cNvPr id="39" name="向右箭號 38">
            <a:extLst>
              <a:ext uri="{FF2B5EF4-FFF2-40B4-BE49-F238E27FC236}">
                <a16:creationId xmlns:a16="http://schemas.microsoft.com/office/drawing/2014/main" id="{C07431C5-494C-CC51-926D-38F4F7160EBB}"/>
              </a:ext>
            </a:extLst>
          </p:cNvPr>
          <p:cNvSpPr/>
          <p:nvPr/>
        </p:nvSpPr>
        <p:spPr>
          <a:xfrm>
            <a:off x="9483663" y="4261826"/>
            <a:ext cx="604357"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文字方塊 39">
            <a:extLst>
              <a:ext uri="{FF2B5EF4-FFF2-40B4-BE49-F238E27FC236}">
                <a16:creationId xmlns:a16="http://schemas.microsoft.com/office/drawing/2014/main" id="{739F5FC5-4F2B-D111-A8A5-76F19195502C}"/>
              </a:ext>
            </a:extLst>
          </p:cNvPr>
          <p:cNvSpPr txBox="1"/>
          <p:nvPr/>
        </p:nvSpPr>
        <p:spPr>
          <a:xfrm>
            <a:off x="9430769" y="3782254"/>
            <a:ext cx="951992" cy="369332"/>
          </a:xfrm>
          <a:prstGeom prst="rect">
            <a:avLst/>
          </a:prstGeom>
          <a:noFill/>
        </p:spPr>
        <p:txBody>
          <a:bodyPr wrap="none" rtlCol="0">
            <a:spAutoFit/>
          </a:bodyPr>
          <a:lstStyle/>
          <a:p>
            <a:r>
              <a:rPr kumimoji="1" lang="en-US" altLang="zh-TW" dirty="0" err="1"/>
              <a:t>Softmax</a:t>
            </a:r>
            <a:endParaRPr kumimoji="1" lang="zh-TW" altLang="en-US" dirty="0"/>
          </a:p>
        </p:txBody>
      </p:sp>
    </p:spTree>
    <p:extLst>
      <p:ext uri="{BB962C8B-B14F-4D97-AF65-F5344CB8AC3E}">
        <p14:creationId xmlns:p14="http://schemas.microsoft.com/office/powerpoint/2010/main" val="203225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13748-A24E-A50A-346F-373A5FFE453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345325D-76BF-F474-C19A-89549C2A8F73}"/>
              </a:ext>
            </a:extLst>
          </p:cNvPr>
          <p:cNvSpPr>
            <a:spLocks noGrp="1"/>
          </p:cNvSpPr>
          <p:nvPr>
            <p:ph type="title"/>
          </p:nvPr>
        </p:nvSpPr>
        <p:spPr/>
        <p:txBody>
          <a:bodyPr/>
          <a:lstStyle/>
          <a:p>
            <a:r>
              <a:rPr kumimoji="1" lang="en-US" altLang="zh-TW" dirty="0"/>
              <a:t>Proposed method - Regression</a:t>
            </a:r>
            <a:endParaRPr kumimoji="1" lang="zh-TW" altLang="en-US" dirty="0"/>
          </a:p>
        </p:txBody>
      </p:sp>
      <p:sp>
        <p:nvSpPr>
          <p:cNvPr id="3" name="內容版面配置區 2">
            <a:extLst>
              <a:ext uri="{FF2B5EF4-FFF2-40B4-BE49-F238E27FC236}">
                <a16:creationId xmlns:a16="http://schemas.microsoft.com/office/drawing/2014/main" id="{2ACC37C1-40CE-77CE-B5F0-B586448E9870}"/>
              </a:ext>
            </a:extLst>
          </p:cNvPr>
          <p:cNvSpPr>
            <a:spLocks noGrp="1"/>
          </p:cNvSpPr>
          <p:nvPr>
            <p:ph idx="1"/>
          </p:nvPr>
        </p:nvSpPr>
        <p:spPr/>
        <p:txBody>
          <a:bodyPr/>
          <a:lstStyle/>
          <a:p>
            <a:r>
              <a:rPr lang="en" altLang="zh-TW" dirty="0"/>
              <a:t>Use DINOv2 to generate embeddings. Train a Fully-Connected (FC) Layer to predict the album’s year.</a:t>
            </a:r>
            <a:endParaRPr kumimoji="1" lang="zh-TW" altLang="en-US" dirty="0"/>
          </a:p>
        </p:txBody>
      </p:sp>
      <p:sp>
        <p:nvSpPr>
          <p:cNvPr id="4" name="矩形 3">
            <a:extLst>
              <a:ext uri="{FF2B5EF4-FFF2-40B4-BE49-F238E27FC236}">
                <a16:creationId xmlns:a16="http://schemas.microsoft.com/office/drawing/2014/main" id="{2B0A5BE5-45A7-1D88-05FC-E2F2F3C41058}"/>
              </a:ext>
            </a:extLst>
          </p:cNvPr>
          <p:cNvSpPr/>
          <p:nvPr/>
        </p:nvSpPr>
        <p:spPr>
          <a:xfrm>
            <a:off x="2849618" y="3575624"/>
            <a:ext cx="1144313" cy="1368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DinoV2</a:t>
            </a:r>
            <a:endParaRPr kumimoji="1" lang="zh-TW" altLang="en-US" dirty="0"/>
          </a:p>
        </p:txBody>
      </p:sp>
      <p:pic>
        <p:nvPicPr>
          <p:cNvPr id="5" name="圖片 4">
            <a:extLst>
              <a:ext uri="{FF2B5EF4-FFF2-40B4-BE49-F238E27FC236}">
                <a16:creationId xmlns:a16="http://schemas.microsoft.com/office/drawing/2014/main" id="{9E19BEC2-FF6E-4BF9-4D27-BFD4572F2AC6}"/>
              </a:ext>
            </a:extLst>
          </p:cNvPr>
          <p:cNvPicPr>
            <a:picLocks noChangeAspect="1"/>
          </p:cNvPicPr>
          <p:nvPr/>
        </p:nvPicPr>
        <p:blipFill>
          <a:blip r:embed="rId2"/>
          <a:stretch>
            <a:fillRect/>
          </a:stretch>
        </p:blipFill>
        <p:spPr>
          <a:xfrm>
            <a:off x="292976" y="3575624"/>
            <a:ext cx="1545021" cy="1545021"/>
          </a:xfrm>
          <a:prstGeom prst="rect">
            <a:avLst/>
          </a:prstGeom>
        </p:spPr>
      </p:pic>
      <p:sp>
        <p:nvSpPr>
          <p:cNvPr id="6" name="向右箭號 5">
            <a:extLst>
              <a:ext uri="{FF2B5EF4-FFF2-40B4-BE49-F238E27FC236}">
                <a16:creationId xmlns:a16="http://schemas.microsoft.com/office/drawing/2014/main" id="{D3DBB3B6-BC3C-22FC-98A6-EA76CA06E7C0}"/>
              </a:ext>
            </a:extLst>
          </p:cNvPr>
          <p:cNvSpPr/>
          <p:nvPr/>
        </p:nvSpPr>
        <p:spPr>
          <a:xfrm>
            <a:off x="2017987" y="4151586"/>
            <a:ext cx="651641"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向右箭號 7">
            <a:extLst>
              <a:ext uri="{FF2B5EF4-FFF2-40B4-BE49-F238E27FC236}">
                <a16:creationId xmlns:a16="http://schemas.microsoft.com/office/drawing/2014/main" id="{E1CFE35A-288C-E6BC-D352-4388399456D4}"/>
              </a:ext>
            </a:extLst>
          </p:cNvPr>
          <p:cNvSpPr/>
          <p:nvPr/>
        </p:nvSpPr>
        <p:spPr>
          <a:xfrm>
            <a:off x="4175420" y="4125853"/>
            <a:ext cx="588581" cy="2133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6B094E26-875F-B715-FB0D-8902061AA9A5}"/>
              </a:ext>
            </a:extLst>
          </p:cNvPr>
          <p:cNvSpPr txBox="1"/>
          <p:nvPr/>
        </p:nvSpPr>
        <p:spPr>
          <a:xfrm>
            <a:off x="4175420" y="2732147"/>
            <a:ext cx="1734770" cy="369332"/>
          </a:xfrm>
          <a:prstGeom prst="rect">
            <a:avLst/>
          </a:prstGeom>
          <a:noFill/>
        </p:spPr>
        <p:txBody>
          <a:bodyPr wrap="none" rtlCol="0">
            <a:spAutoFit/>
          </a:bodyPr>
          <a:lstStyle/>
          <a:p>
            <a:r>
              <a:rPr kumimoji="1" lang="en-US" altLang="zh-TW" dirty="0"/>
              <a:t>768 dimensional</a:t>
            </a:r>
            <a:endParaRPr kumimoji="1" lang="zh-TW" altLang="en-US" dirty="0"/>
          </a:p>
        </p:txBody>
      </p:sp>
      <p:sp>
        <p:nvSpPr>
          <p:cNvPr id="10" name="向右箭號 9">
            <a:extLst>
              <a:ext uri="{FF2B5EF4-FFF2-40B4-BE49-F238E27FC236}">
                <a16:creationId xmlns:a16="http://schemas.microsoft.com/office/drawing/2014/main" id="{328848DE-4A8F-AC28-D3EA-CAD03E0CF78E}"/>
              </a:ext>
            </a:extLst>
          </p:cNvPr>
          <p:cNvSpPr/>
          <p:nvPr/>
        </p:nvSpPr>
        <p:spPr>
          <a:xfrm>
            <a:off x="5671554" y="4261826"/>
            <a:ext cx="651641"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B634F7A8-AB79-0DD1-E07B-62327E38EF16}"/>
              </a:ext>
            </a:extLst>
          </p:cNvPr>
          <p:cNvSpPr/>
          <p:nvPr/>
        </p:nvSpPr>
        <p:spPr>
          <a:xfrm>
            <a:off x="6577040" y="3248631"/>
            <a:ext cx="588580" cy="24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FC</a:t>
            </a:r>
            <a:endParaRPr kumimoji="1" lang="zh-TW" altLang="en-US" dirty="0"/>
          </a:p>
        </p:txBody>
      </p:sp>
      <p:sp>
        <p:nvSpPr>
          <p:cNvPr id="12" name="矩形 11">
            <a:extLst>
              <a:ext uri="{FF2B5EF4-FFF2-40B4-BE49-F238E27FC236}">
                <a16:creationId xmlns:a16="http://schemas.microsoft.com/office/drawing/2014/main" id="{9351B53B-D063-85A3-1219-5B11498AA56F}"/>
              </a:ext>
            </a:extLst>
          </p:cNvPr>
          <p:cNvSpPr/>
          <p:nvPr/>
        </p:nvSpPr>
        <p:spPr>
          <a:xfrm>
            <a:off x="8751367" y="3248630"/>
            <a:ext cx="588580" cy="24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FC</a:t>
            </a:r>
            <a:endParaRPr kumimoji="1" lang="zh-TW" altLang="en-US" dirty="0"/>
          </a:p>
        </p:txBody>
      </p:sp>
      <p:sp>
        <p:nvSpPr>
          <p:cNvPr id="14" name="文字方塊 13">
            <a:extLst>
              <a:ext uri="{FF2B5EF4-FFF2-40B4-BE49-F238E27FC236}">
                <a16:creationId xmlns:a16="http://schemas.microsoft.com/office/drawing/2014/main" id="{0986A8F4-D698-CB08-AECA-C450B3BFE880}"/>
              </a:ext>
            </a:extLst>
          </p:cNvPr>
          <p:cNvSpPr txBox="1"/>
          <p:nvPr/>
        </p:nvSpPr>
        <p:spPr>
          <a:xfrm>
            <a:off x="7555091" y="3658291"/>
            <a:ext cx="595804" cy="369332"/>
          </a:xfrm>
          <a:prstGeom prst="rect">
            <a:avLst/>
          </a:prstGeom>
          <a:noFill/>
        </p:spPr>
        <p:txBody>
          <a:bodyPr wrap="none" rtlCol="0">
            <a:spAutoFit/>
          </a:bodyPr>
          <a:lstStyle/>
          <a:p>
            <a:r>
              <a:rPr kumimoji="1" lang="en-US" altLang="zh-TW" dirty="0" err="1"/>
              <a:t>Relu</a:t>
            </a:r>
            <a:endParaRPr kumimoji="1" lang="zh-TW" altLang="en-US" dirty="0"/>
          </a:p>
        </p:txBody>
      </p:sp>
      <p:sp>
        <p:nvSpPr>
          <p:cNvPr id="16" name="文字方塊 15">
            <a:extLst>
              <a:ext uri="{FF2B5EF4-FFF2-40B4-BE49-F238E27FC236}">
                <a16:creationId xmlns:a16="http://schemas.microsoft.com/office/drawing/2014/main" id="{B1CD42E5-91E0-E43F-73BF-3E87EFDB9741}"/>
              </a:ext>
            </a:extLst>
          </p:cNvPr>
          <p:cNvSpPr txBox="1"/>
          <p:nvPr/>
        </p:nvSpPr>
        <p:spPr>
          <a:xfrm>
            <a:off x="6629896" y="2739784"/>
            <a:ext cx="535724" cy="369332"/>
          </a:xfrm>
          <a:prstGeom prst="rect">
            <a:avLst/>
          </a:prstGeom>
          <a:noFill/>
        </p:spPr>
        <p:txBody>
          <a:bodyPr wrap="none" rtlCol="0">
            <a:spAutoFit/>
          </a:bodyPr>
          <a:lstStyle/>
          <a:p>
            <a:r>
              <a:rPr kumimoji="1" lang="en-US" altLang="zh-TW" dirty="0"/>
              <a:t>512</a:t>
            </a:r>
            <a:endParaRPr kumimoji="1" lang="zh-TW" altLang="en-US" dirty="0"/>
          </a:p>
        </p:txBody>
      </p:sp>
      <p:sp>
        <p:nvSpPr>
          <p:cNvPr id="17" name="文字方塊 16">
            <a:extLst>
              <a:ext uri="{FF2B5EF4-FFF2-40B4-BE49-F238E27FC236}">
                <a16:creationId xmlns:a16="http://schemas.microsoft.com/office/drawing/2014/main" id="{A07C0BAA-3667-BBDB-8FD8-49DBAEB04618}"/>
              </a:ext>
            </a:extLst>
          </p:cNvPr>
          <p:cNvSpPr txBox="1"/>
          <p:nvPr/>
        </p:nvSpPr>
        <p:spPr>
          <a:xfrm>
            <a:off x="8958024" y="2748866"/>
            <a:ext cx="301686" cy="369332"/>
          </a:xfrm>
          <a:prstGeom prst="rect">
            <a:avLst/>
          </a:prstGeom>
          <a:noFill/>
        </p:spPr>
        <p:txBody>
          <a:bodyPr wrap="none" rtlCol="0">
            <a:spAutoFit/>
          </a:bodyPr>
          <a:lstStyle/>
          <a:p>
            <a:r>
              <a:rPr kumimoji="1" lang="en-US" altLang="zh-TW" dirty="0"/>
              <a:t>1</a:t>
            </a:r>
            <a:endParaRPr kumimoji="1" lang="zh-TW" altLang="en-US" dirty="0"/>
          </a:p>
        </p:txBody>
      </p:sp>
      <p:sp>
        <p:nvSpPr>
          <p:cNvPr id="28" name="向右箭號 27">
            <a:extLst>
              <a:ext uri="{FF2B5EF4-FFF2-40B4-BE49-F238E27FC236}">
                <a16:creationId xmlns:a16="http://schemas.microsoft.com/office/drawing/2014/main" id="{E78488AE-9591-9FD3-F524-70E60DA0496A}"/>
              </a:ext>
            </a:extLst>
          </p:cNvPr>
          <p:cNvSpPr/>
          <p:nvPr/>
        </p:nvSpPr>
        <p:spPr>
          <a:xfrm>
            <a:off x="7391710" y="4304622"/>
            <a:ext cx="947182"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向右箭號 38">
            <a:extLst>
              <a:ext uri="{FF2B5EF4-FFF2-40B4-BE49-F238E27FC236}">
                <a16:creationId xmlns:a16="http://schemas.microsoft.com/office/drawing/2014/main" id="{AD684412-017C-6B94-B9C9-511189040830}"/>
              </a:ext>
            </a:extLst>
          </p:cNvPr>
          <p:cNvSpPr/>
          <p:nvPr/>
        </p:nvSpPr>
        <p:spPr>
          <a:xfrm>
            <a:off x="9483663" y="4261826"/>
            <a:ext cx="604357" cy="41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6519DACD-6489-35C5-23E6-3BE896CEC661}"/>
              </a:ext>
            </a:extLst>
          </p:cNvPr>
          <p:cNvSpPr txBox="1"/>
          <p:nvPr/>
        </p:nvSpPr>
        <p:spPr>
          <a:xfrm>
            <a:off x="10357145" y="4248931"/>
            <a:ext cx="915122" cy="369332"/>
          </a:xfrm>
          <a:prstGeom prst="rect">
            <a:avLst/>
          </a:prstGeom>
          <a:noFill/>
        </p:spPr>
        <p:txBody>
          <a:bodyPr wrap="none" rtlCol="0">
            <a:spAutoFit/>
          </a:bodyPr>
          <a:lstStyle/>
          <a:p>
            <a:r>
              <a:rPr kumimoji="1" lang="en-US" altLang="zh-TW" dirty="0"/>
              <a:t>Year = ?</a:t>
            </a:r>
            <a:endParaRPr kumimoji="1" lang="zh-TW" altLang="en-US" dirty="0"/>
          </a:p>
        </p:txBody>
      </p:sp>
      <p:sp>
        <p:nvSpPr>
          <p:cNvPr id="20" name="矩形 19">
            <a:extLst>
              <a:ext uri="{FF2B5EF4-FFF2-40B4-BE49-F238E27FC236}">
                <a16:creationId xmlns:a16="http://schemas.microsoft.com/office/drawing/2014/main" id="{E4CF381B-CFFC-6B9B-BB8B-2F9846993D3F}"/>
              </a:ext>
            </a:extLst>
          </p:cNvPr>
          <p:cNvSpPr/>
          <p:nvPr/>
        </p:nvSpPr>
        <p:spPr>
          <a:xfrm>
            <a:off x="4866299" y="3185631"/>
            <a:ext cx="588580" cy="24194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840850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143F9-F4B3-E308-98F0-39C56D645A1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1DB49FD-0DAA-9D58-A1BC-8001E8B195F8}"/>
              </a:ext>
            </a:extLst>
          </p:cNvPr>
          <p:cNvSpPr>
            <a:spLocks noGrp="1"/>
          </p:cNvSpPr>
          <p:nvPr>
            <p:ph type="title"/>
          </p:nvPr>
        </p:nvSpPr>
        <p:spPr/>
        <p:txBody>
          <a:bodyPr/>
          <a:lstStyle/>
          <a:p>
            <a:r>
              <a:rPr kumimoji="1" lang="en-US" altLang="zh-TW" dirty="0"/>
              <a:t>Result - Classification</a:t>
            </a:r>
            <a:endParaRPr kumimoji="1" lang="zh-TW" altLang="en-US" dirty="0"/>
          </a:p>
        </p:txBody>
      </p:sp>
      <p:pic>
        <p:nvPicPr>
          <p:cNvPr id="5" name="內容版面配置區 4">
            <a:extLst>
              <a:ext uri="{FF2B5EF4-FFF2-40B4-BE49-F238E27FC236}">
                <a16:creationId xmlns:a16="http://schemas.microsoft.com/office/drawing/2014/main" id="{762579CB-8E74-A9C7-B7E8-5405C30F5623}"/>
              </a:ext>
            </a:extLst>
          </p:cNvPr>
          <p:cNvPicPr>
            <a:picLocks noGrp="1" noChangeAspect="1"/>
          </p:cNvPicPr>
          <p:nvPr>
            <p:ph idx="1"/>
          </p:nvPr>
        </p:nvPicPr>
        <p:blipFill>
          <a:blip r:embed="rId2"/>
          <a:srcRect t="1184"/>
          <a:stretch>
            <a:fillRect/>
          </a:stretch>
        </p:blipFill>
        <p:spPr>
          <a:xfrm>
            <a:off x="1532141" y="1299656"/>
            <a:ext cx="6211044" cy="5375681"/>
          </a:xfrm>
        </p:spPr>
      </p:pic>
      <p:sp>
        <p:nvSpPr>
          <p:cNvPr id="6" name="文字方塊 5">
            <a:extLst>
              <a:ext uri="{FF2B5EF4-FFF2-40B4-BE49-F238E27FC236}">
                <a16:creationId xmlns:a16="http://schemas.microsoft.com/office/drawing/2014/main" id="{529B8F34-5473-34A4-66AA-EDAAC9F2006E}"/>
              </a:ext>
            </a:extLst>
          </p:cNvPr>
          <p:cNvSpPr txBox="1"/>
          <p:nvPr/>
        </p:nvSpPr>
        <p:spPr>
          <a:xfrm>
            <a:off x="7837205" y="4436625"/>
            <a:ext cx="4080475" cy="584775"/>
          </a:xfrm>
          <a:prstGeom prst="rect">
            <a:avLst/>
          </a:prstGeom>
          <a:noFill/>
        </p:spPr>
        <p:txBody>
          <a:bodyPr wrap="square" rtlCol="0">
            <a:spAutoFit/>
          </a:bodyPr>
          <a:lstStyle/>
          <a:p>
            <a:r>
              <a:rPr kumimoji="1" lang="en-US" altLang="zh-TW" sz="3200" dirty="0"/>
              <a:t>Top-1 Accuracy: 0.4072</a:t>
            </a:r>
            <a:endParaRPr kumimoji="1" lang="zh-TW" altLang="en-US" sz="3200" dirty="0"/>
          </a:p>
        </p:txBody>
      </p:sp>
      <p:sp>
        <p:nvSpPr>
          <p:cNvPr id="7" name="文字方塊 6">
            <a:extLst>
              <a:ext uri="{FF2B5EF4-FFF2-40B4-BE49-F238E27FC236}">
                <a16:creationId xmlns:a16="http://schemas.microsoft.com/office/drawing/2014/main" id="{A4F20990-30CD-DD25-661A-F3FA0F1E4A94}"/>
              </a:ext>
            </a:extLst>
          </p:cNvPr>
          <p:cNvSpPr txBox="1"/>
          <p:nvPr/>
        </p:nvSpPr>
        <p:spPr>
          <a:xfrm>
            <a:off x="7908325" y="5107185"/>
            <a:ext cx="4080475" cy="1077218"/>
          </a:xfrm>
          <a:prstGeom prst="rect">
            <a:avLst/>
          </a:prstGeom>
          <a:noFill/>
        </p:spPr>
        <p:txBody>
          <a:bodyPr wrap="square" rtlCol="0">
            <a:spAutoFit/>
          </a:bodyPr>
          <a:lstStyle/>
          <a:p>
            <a:r>
              <a:rPr kumimoji="1" lang="en-US" altLang="zh-TW" sz="3200" dirty="0"/>
              <a:t>Off-by-one Accuracy: 0.6753</a:t>
            </a:r>
            <a:endParaRPr kumimoji="1" lang="zh-TW" altLang="en-US" sz="3200" dirty="0"/>
          </a:p>
        </p:txBody>
      </p:sp>
    </p:spTree>
    <p:extLst>
      <p:ext uri="{BB962C8B-B14F-4D97-AF65-F5344CB8AC3E}">
        <p14:creationId xmlns:p14="http://schemas.microsoft.com/office/powerpoint/2010/main" val="398098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6278-F95D-A1E5-23BD-3CDFAEC9F16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5840598-0FE8-1A9A-CE22-64702617DB8D}"/>
              </a:ext>
            </a:extLst>
          </p:cNvPr>
          <p:cNvSpPr>
            <a:spLocks noGrp="1"/>
          </p:cNvSpPr>
          <p:nvPr>
            <p:ph type="title"/>
          </p:nvPr>
        </p:nvSpPr>
        <p:spPr/>
        <p:txBody>
          <a:bodyPr/>
          <a:lstStyle/>
          <a:p>
            <a:r>
              <a:rPr kumimoji="1" lang="en-US" altLang="zh-TW" dirty="0"/>
              <a:t>Result - Regression</a:t>
            </a:r>
            <a:endParaRPr kumimoji="1" lang="zh-TW" altLang="en-US" dirty="0"/>
          </a:p>
        </p:txBody>
      </p:sp>
      <p:pic>
        <p:nvPicPr>
          <p:cNvPr id="5" name="內容版面配置區 4">
            <a:extLst>
              <a:ext uri="{FF2B5EF4-FFF2-40B4-BE49-F238E27FC236}">
                <a16:creationId xmlns:a16="http://schemas.microsoft.com/office/drawing/2014/main" id="{3231C9A7-C09E-F79A-0640-3CD0576EF879}"/>
              </a:ext>
            </a:extLst>
          </p:cNvPr>
          <p:cNvPicPr>
            <a:picLocks noGrp="1" noChangeAspect="1"/>
          </p:cNvPicPr>
          <p:nvPr>
            <p:ph idx="1"/>
          </p:nvPr>
        </p:nvPicPr>
        <p:blipFill>
          <a:blip r:embed="rId2"/>
          <a:stretch>
            <a:fillRect/>
          </a:stretch>
        </p:blipFill>
        <p:spPr>
          <a:xfrm>
            <a:off x="1328862" y="1426996"/>
            <a:ext cx="7626080" cy="5339070"/>
          </a:xfrm>
        </p:spPr>
      </p:pic>
      <p:sp>
        <p:nvSpPr>
          <p:cNvPr id="3" name="文字方塊 2">
            <a:extLst>
              <a:ext uri="{FF2B5EF4-FFF2-40B4-BE49-F238E27FC236}">
                <a16:creationId xmlns:a16="http://schemas.microsoft.com/office/drawing/2014/main" id="{316A776D-4500-BF26-087F-45946FCD95E2}"/>
              </a:ext>
            </a:extLst>
          </p:cNvPr>
          <p:cNvSpPr txBox="1"/>
          <p:nvPr/>
        </p:nvSpPr>
        <p:spPr>
          <a:xfrm>
            <a:off x="8467344" y="5102352"/>
            <a:ext cx="3541776" cy="1384995"/>
          </a:xfrm>
          <a:prstGeom prst="rect">
            <a:avLst/>
          </a:prstGeom>
          <a:noFill/>
        </p:spPr>
        <p:txBody>
          <a:bodyPr wrap="square" rtlCol="0">
            <a:spAutoFit/>
          </a:bodyPr>
          <a:lstStyle/>
          <a:p>
            <a:r>
              <a:rPr lang="en" altLang="zh-TW" sz="2800" dirty="0"/>
              <a:t>The model tends to predict years centered around 1985.</a:t>
            </a:r>
            <a:endParaRPr kumimoji="1" lang="en-US" altLang="zh-TW" sz="2800" dirty="0"/>
          </a:p>
        </p:txBody>
      </p:sp>
    </p:spTree>
    <p:extLst>
      <p:ext uri="{BB962C8B-B14F-4D97-AF65-F5344CB8AC3E}">
        <p14:creationId xmlns:p14="http://schemas.microsoft.com/office/powerpoint/2010/main" val="3522614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533D5-0542-DCD0-49FB-086CCAF77C0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E31E523-77E5-777A-F070-D4451838F121}"/>
              </a:ext>
            </a:extLst>
          </p:cNvPr>
          <p:cNvSpPr>
            <a:spLocks noGrp="1"/>
          </p:cNvSpPr>
          <p:nvPr>
            <p:ph type="title"/>
          </p:nvPr>
        </p:nvSpPr>
        <p:spPr/>
        <p:txBody>
          <a:bodyPr/>
          <a:lstStyle/>
          <a:p>
            <a:r>
              <a:rPr kumimoji="1" lang="en-US" altLang="zh-TW" dirty="0"/>
              <a:t>Conclusion</a:t>
            </a:r>
            <a:endParaRPr kumimoji="1" lang="zh-TW" altLang="en-US" dirty="0"/>
          </a:p>
        </p:txBody>
      </p:sp>
      <p:sp>
        <p:nvSpPr>
          <p:cNvPr id="4" name="內容版面配置區 3">
            <a:extLst>
              <a:ext uri="{FF2B5EF4-FFF2-40B4-BE49-F238E27FC236}">
                <a16:creationId xmlns:a16="http://schemas.microsoft.com/office/drawing/2014/main" id="{92FA12C4-ECEA-C154-4228-123F1C1CF43F}"/>
              </a:ext>
            </a:extLst>
          </p:cNvPr>
          <p:cNvSpPr>
            <a:spLocks noGrp="1"/>
          </p:cNvSpPr>
          <p:nvPr>
            <p:ph idx="1"/>
          </p:nvPr>
        </p:nvSpPr>
        <p:spPr>
          <a:xfrm>
            <a:off x="838200" y="1825625"/>
            <a:ext cx="10515600" cy="4667250"/>
          </a:xfrm>
        </p:spPr>
        <p:txBody>
          <a:bodyPr>
            <a:normAutofit fontScale="92500" lnSpcReduction="20000"/>
          </a:bodyPr>
          <a:lstStyle/>
          <a:p>
            <a:r>
              <a:rPr lang="en" altLang="zh-TW" dirty="0"/>
              <a:t>We propose a method to classify the album's decade and another method to predict its release year.</a:t>
            </a:r>
          </a:p>
          <a:p>
            <a:r>
              <a:rPr lang="en" altLang="zh-TW" dirty="0"/>
              <a:t>We collect our data using the iTunes API.</a:t>
            </a:r>
          </a:p>
          <a:p>
            <a:r>
              <a:rPr lang="en" altLang="zh-TW" dirty="0"/>
              <a:t>We use DINOv2 to create embeddings and an FC layer for classification and prediction.</a:t>
            </a:r>
          </a:p>
          <a:p>
            <a:r>
              <a:rPr lang="en" altLang="zh-TW" dirty="0"/>
              <a:t>We prove that a visual pattern exists in albums from the same decade.</a:t>
            </a:r>
          </a:p>
          <a:p>
            <a:endParaRPr lang="en-US" altLang="zh-TW" dirty="0"/>
          </a:p>
          <a:p>
            <a:pPr marL="0" indent="0">
              <a:buNone/>
            </a:pPr>
            <a:r>
              <a:rPr lang="en-US" altLang="zh-TW" dirty="0"/>
              <a:t>Future work</a:t>
            </a:r>
          </a:p>
          <a:p>
            <a:r>
              <a:rPr lang="en-US" altLang="zh-TW" dirty="0"/>
              <a:t>Collect non-English album for training</a:t>
            </a:r>
          </a:p>
          <a:p>
            <a:r>
              <a:rPr lang="en" altLang="zh-TW" dirty="0"/>
              <a:t>Track the visual patterns of albums based on their release region, proving that shared patterns exist not only across time (decade) but also space (geographical location)</a:t>
            </a:r>
            <a:endParaRPr lang="zh-TW" altLang="en-US" dirty="0"/>
          </a:p>
        </p:txBody>
      </p:sp>
    </p:spTree>
    <p:extLst>
      <p:ext uri="{BB962C8B-B14F-4D97-AF65-F5344CB8AC3E}">
        <p14:creationId xmlns:p14="http://schemas.microsoft.com/office/powerpoint/2010/main" val="281106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161C34-CF94-8B2B-0076-0B6DE9FCDA06}"/>
            </a:ext>
          </a:extLst>
        </p:cNvPr>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FFBE6BFD-E077-B2C9-F701-15E534A0FF30}"/>
              </a:ext>
            </a:extLst>
          </p:cNvPr>
          <p:cNvPicPr>
            <a:picLocks noGrp="1" noChangeAspect="1"/>
          </p:cNvPicPr>
          <p:nvPr>
            <p:ph idx="1"/>
          </p:nvPr>
        </p:nvPicPr>
        <p:blipFill>
          <a:blip r:embed="rId2"/>
          <a:stretch>
            <a:fillRect/>
          </a:stretch>
        </p:blipFill>
        <p:spPr>
          <a:xfrm>
            <a:off x="713207" y="3330535"/>
            <a:ext cx="1483395" cy="1483395"/>
          </a:xfrm>
          <a:prstGeom prst="rect">
            <a:avLst/>
          </a:prstGeom>
        </p:spPr>
      </p:pic>
      <p:pic>
        <p:nvPicPr>
          <p:cNvPr id="4" name="圖片 3">
            <a:extLst>
              <a:ext uri="{FF2B5EF4-FFF2-40B4-BE49-F238E27FC236}">
                <a16:creationId xmlns:a16="http://schemas.microsoft.com/office/drawing/2014/main" id="{AB805934-0E30-925B-21D9-4570594E7023}"/>
              </a:ext>
            </a:extLst>
          </p:cNvPr>
          <p:cNvPicPr>
            <a:picLocks noChangeAspect="1"/>
          </p:cNvPicPr>
          <p:nvPr/>
        </p:nvPicPr>
        <p:blipFill>
          <a:blip r:embed="rId3"/>
          <a:stretch>
            <a:fillRect/>
          </a:stretch>
        </p:blipFill>
        <p:spPr>
          <a:xfrm>
            <a:off x="626645" y="1452404"/>
            <a:ext cx="1656520" cy="1656520"/>
          </a:xfrm>
          <a:prstGeom prst="rect">
            <a:avLst/>
          </a:prstGeom>
        </p:spPr>
      </p:pic>
      <p:pic>
        <p:nvPicPr>
          <p:cNvPr id="9" name="圖片 8">
            <a:extLst>
              <a:ext uri="{FF2B5EF4-FFF2-40B4-BE49-F238E27FC236}">
                <a16:creationId xmlns:a16="http://schemas.microsoft.com/office/drawing/2014/main" id="{D10CCD21-A907-F312-8971-A07C58D0741E}"/>
              </a:ext>
            </a:extLst>
          </p:cNvPr>
          <p:cNvPicPr>
            <a:picLocks noChangeAspect="1"/>
          </p:cNvPicPr>
          <p:nvPr/>
        </p:nvPicPr>
        <p:blipFill>
          <a:blip r:embed="rId4"/>
          <a:stretch>
            <a:fillRect/>
          </a:stretch>
        </p:blipFill>
        <p:spPr>
          <a:xfrm>
            <a:off x="3040011" y="3402388"/>
            <a:ext cx="1350945" cy="1339688"/>
          </a:xfrm>
          <a:prstGeom prst="rect">
            <a:avLst/>
          </a:prstGeom>
        </p:spPr>
      </p:pic>
      <p:pic>
        <p:nvPicPr>
          <p:cNvPr id="10" name="圖片 9">
            <a:extLst>
              <a:ext uri="{FF2B5EF4-FFF2-40B4-BE49-F238E27FC236}">
                <a16:creationId xmlns:a16="http://schemas.microsoft.com/office/drawing/2014/main" id="{1C5529B5-D0D7-2CE9-EB61-5989D8E29A93}"/>
              </a:ext>
            </a:extLst>
          </p:cNvPr>
          <p:cNvPicPr>
            <a:picLocks noChangeAspect="1"/>
          </p:cNvPicPr>
          <p:nvPr/>
        </p:nvPicPr>
        <p:blipFill>
          <a:blip r:embed="rId5"/>
          <a:stretch>
            <a:fillRect/>
          </a:stretch>
        </p:blipFill>
        <p:spPr>
          <a:xfrm>
            <a:off x="703505" y="5198456"/>
            <a:ext cx="1579660" cy="1579660"/>
          </a:xfrm>
          <a:prstGeom prst="rect">
            <a:avLst/>
          </a:prstGeom>
        </p:spPr>
      </p:pic>
      <p:pic>
        <p:nvPicPr>
          <p:cNvPr id="11" name="圖片 10">
            <a:extLst>
              <a:ext uri="{FF2B5EF4-FFF2-40B4-BE49-F238E27FC236}">
                <a16:creationId xmlns:a16="http://schemas.microsoft.com/office/drawing/2014/main" id="{CBDC4B66-37FA-4D34-0C07-FA2A3D501AB2}"/>
              </a:ext>
            </a:extLst>
          </p:cNvPr>
          <p:cNvPicPr>
            <a:picLocks noChangeAspect="1"/>
          </p:cNvPicPr>
          <p:nvPr/>
        </p:nvPicPr>
        <p:blipFill>
          <a:blip r:embed="rId6"/>
          <a:stretch>
            <a:fillRect/>
          </a:stretch>
        </p:blipFill>
        <p:spPr>
          <a:xfrm>
            <a:off x="2794717" y="5172561"/>
            <a:ext cx="1631450" cy="1631450"/>
          </a:xfrm>
          <a:prstGeom prst="rect">
            <a:avLst/>
          </a:prstGeom>
        </p:spPr>
      </p:pic>
      <p:pic>
        <p:nvPicPr>
          <p:cNvPr id="13" name="圖片 12">
            <a:extLst>
              <a:ext uri="{FF2B5EF4-FFF2-40B4-BE49-F238E27FC236}">
                <a16:creationId xmlns:a16="http://schemas.microsoft.com/office/drawing/2014/main" id="{318086B7-59D4-65AD-9E36-A010B01A60C8}"/>
              </a:ext>
            </a:extLst>
          </p:cNvPr>
          <p:cNvPicPr>
            <a:picLocks noChangeAspect="1"/>
          </p:cNvPicPr>
          <p:nvPr/>
        </p:nvPicPr>
        <p:blipFill>
          <a:blip r:embed="rId7"/>
          <a:stretch>
            <a:fillRect/>
          </a:stretch>
        </p:blipFill>
        <p:spPr>
          <a:xfrm>
            <a:off x="9088884" y="3108924"/>
            <a:ext cx="1705006" cy="1705006"/>
          </a:xfrm>
          <a:prstGeom prst="rect">
            <a:avLst/>
          </a:prstGeom>
        </p:spPr>
      </p:pic>
      <p:pic>
        <p:nvPicPr>
          <p:cNvPr id="14" name="圖片 13">
            <a:extLst>
              <a:ext uri="{FF2B5EF4-FFF2-40B4-BE49-F238E27FC236}">
                <a16:creationId xmlns:a16="http://schemas.microsoft.com/office/drawing/2014/main" id="{5603BB41-400C-2E2B-C870-7B91ADB3F7B3}"/>
              </a:ext>
            </a:extLst>
          </p:cNvPr>
          <p:cNvPicPr>
            <a:picLocks noChangeAspect="1"/>
          </p:cNvPicPr>
          <p:nvPr/>
        </p:nvPicPr>
        <p:blipFill>
          <a:blip r:embed="rId8"/>
          <a:stretch>
            <a:fillRect/>
          </a:stretch>
        </p:blipFill>
        <p:spPr>
          <a:xfrm>
            <a:off x="6262554" y="1225938"/>
            <a:ext cx="1715864" cy="1715864"/>
          </a:xfrm>
          <a:prstGeom prst="rect">
            <a:avLst/>
          </a:prstGeom>
        </p:spPr>
      </p:pic>
      <p:pic>
        <p:nvPicPr>
          <p:cNvPr id="15" name="圖片 14">
            <a:extLst>
              <a:ext uri="{FF2B5EF4-FFF2-40B4-BE49-F238E27FC236}">
                <a16:creationId xmlns:a16="http://schemas.microsoft.com/office/drawing/2014/main" id="{339FC6FA-6D61-F541-28EA-BC5F66CCA043}"/>
              </a:ext>
            </a:extLst>
          </p:cNvPr>
          <p:cNvPicPr>
            <a:picLocks noChangeAspect="1"/>
          </p:cNvPicPr>
          <p:nvPr/>
        </p:nvPicPr>
        <p:blipFill>
          <a:blip r:embed="rId9"/>
          <a:stretch>
            <a:fillRect/>
          </a:stretch>
        </p:blipFill>
        <p:spPr>
          <a:xfrm>
            <a:off x="6262554" y="3098066"/>
            <a:ext cx="1715864" cy="1715864"/>
          </a:xfrm>
          <a:prstGeom prst="rect">
            <a:avLst/>
          </a:prstGeom>
        </p:spPr>
      </p:pic>
      <p:pic>
        <p:nvPicPr>
          <p:cNvPr id="16" name="圖片 15">
            <a:extLst>
              <a:ext uri="{FF2B5EF4-FFF2-40B4-BE49-F238E27FC236}">
                <a16:creationId xmlns:a16="http://schemas.microsoft.com/office/drawing/2014/main" id="{2F8B9240-B1F6-58AD-524E-C10156BF3415}"/>
              </a:ext>
            </a:extLst>
          </p:cNvPr>
          <p:cNvPicPr>
            <a:picLocks noChangeAspect="1"/>
          </p:cNvPicPr>
          <p:nvPr/>
        </p:nvPicPr>
        <p:blipFill>
          <a:blip r:embed="rId10"/>
          <a:stretch>
            <a:fillRect/>
          </a:stretch>
        </p:blipFill>
        <p:spPr>
          <a:xfrm>
            <a:off x="9110651" y="5062252"/>
            <a:ext cx="1705006" cy="1705006"/>
          </a:xfrm>
          <a:prstGeom prst="rect">
            <a:avLst/>
          </a:prstGeom>
        </p:spPr>
      </p:pic>
      <p:pic>
        <p:nvPicPr>
          <p:cNvPr id="17" name="圖片 16">
            <a:extLst>
              <a:ext uri="{FF2B5EF4-FFF2-40B4-BE49-F238E27FC236}">
                <a16:creationId xmlns:a16="http://schemas.microsoft.com/office/drawing/2014/main" id="{7962F81A-A94A-1781-894F-4E03EEC64089}"/>
              </a:ext>
            </a:extLst>
          </p:cNvPr>
          <p:cNvPicPr>
            <a:picLocks noChangeAspect="1"/>
          </p:cNvPicPr>
          <p:nvPr/>
        </p:nvPicPr>
        <p:blipFill>
          <a:blip r:embed="rId11"/>
          <a:stretch>
            <a:fillRect/>
          </a:stretch>
        </p:blipFill>
        <p:spPr>
          <a:xfrm>
            <a:off x="6181424" y="5062252"/>
            <a:ext cx="1715864" cy="1715864"/>
          </a:xfrm>
          <a:prstGeom prst="rect">
            <a:avLst/>
          </a:prstGeom>
        </p:spPr>
      </p:pic>
      <p:sp>
        <p:nvSpPr>
          <p:cNvPr id="18" name="文字方塊 17">
            <a:extLst>
              <a:ext uri="{FF2B5EF4-FFF2-40B4-BE49-F238E27FC236}">
                <a16:creationId xmlns:a16="http://schemas.microsoft.com/office/drawing/2014/main" id="{714F200A-7FC0-1452-CB69-92D076AD16A1}"/>
              </a:ext>
            </a:extLst>
          </p:cNvPr>
          <p:cNvSpPr txBox="1"/>
          <p:nvPr/>
        </p:nvSpPr>
        <p:spPr>
          <a:xfrm>
            <a:off x="3040011" y="1587741"/>
            <a:ext cx="4080475" cy="584775"/>
          </a:xfrm>
          <a:prstGeom prst="rect">
            <a:avLst/>
          </a:prstGeom>
          <a:noFill/>
        </p:spPr>
        <p:txBody>
          <a:bodyPr wrap="square" rtlCol="0">
            <a:spAutoFit/>
          </a:bodyPr>
          <a:lstStyle/>
          <a:p>
            <a:r>
              <a:rPr kumimoji="1" lang="en-US" altLang="zh-TW" sz="3200" dirty="0"/>
              <a:t>1970</a:t>
            </a:r>
            <a:endParaRPr kumimoji="1" lang="zh-TW" altLang="en-US" sz="3200" dirty="0"/>
          </a:p>
        </p:txBody>
      </p:sp>
      <p:sp>
        <p:nvSpPr>
          <p:cNvPr id="19" name="文字方塊 18">
            <a:extLst>
              <a:ext uri="{FF2B5EF4-FFF2-40B4-BE49-F238E27FC236}">
                <a16:creationId xmlns:a16="http://schemas.microsoft.com/office/drawing/2014/main" id="{A1EB6CE7-8073-CF4A-DAAC-21E898FBAED4}"/>
              </a:ext>
            </a:extLst>
          </p:cNvPr>
          <p:cNvSpPr txBox="1"/>
          <p:nvPr/>
        </p:nvSpPr>
        <p:spPr>
          <a:xfrm>
            <a:off x="9253230" y="1581340"/>
            <a:ext cx="4080475" cy="584775"/>
          </a:xfrm>
          <a:prstGeom prst="rect">
            <a:avLst/>
          </a:prstGeom>
          <a:noFill/>
        </p:spPr>
        <p:txBody>
          <a:bodyPr wrap="square" rtlCol="0">
            <a:spAutoFit/>
          </a:bodyPr>
          <a:lstStyle/>
          <a:p>
            <a:r>
              <a:rPr kumimoji="1" lang="en-US" altLang="zh-TW" sz="3200" dirty="0"/>
              <a:t>2010</a:t>
            </a:r>
            <a:endParaRPr kumimoji="1" lang="zh-TW" altLang="en-US" sz="3200" dirty="0"/>
          </a:p>
        </p:txBody>
      </p:sp>
    </p:spTree>
    <p:extLst>
      <p:ext uri="{BB962C8B-B14F-4D97-AF65-F5344CB8AC3E}">
        <p14:creationId xmlns:p14="http://schemas.microsoft.com/office/powerpoint/2010/main" val="35960370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326</Words>
  <Application>Microsoft Macintosh PowerPoint</Application>
  <PresentationFormat>寬螢幕</PresentationFormat>
  <Paragraphs>53</Paragraphs>
  <Slides>10</Slides>
  <Notes>0</Notes>
  <HiddenSlides>2</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10</vt:i4>
      </vt:variant>
    </vt:vector>
  </HeadingPairs>
  <TitlesOfParts>
    <vt:vector size="15" baseType="lpstr">
      <vt:lpstr>Encode Sans Normal Black</vt:lpstr>
      <vt:lpstr>Arial</vt:lpstr>
      <vt:lpstr>Calibri</vt:lpstr>
      <vt:lpstr>Calibri Light</vt:lpstr>
      <vt:lpstr>Office 佈景主題</vt:lpstr>
      <vt:lpstr>EE P 596 Presentation: Album decade Classification</vt:lpstr>
      <vt:lpstr>Problem Statement</vt:lpstr>
      <vt:lpstr>Problem Summary</vt:lpstr>
      <vt:lpstr>Proposed method - Classification</vt:lpstr>
      <vt:lpstr>Proposed method - Regression</vt:lpstr>
      <vt:lpstr>Result - Classification</vt:lpstr>
      <vt:lpstr>Result - Regression</vt:lpstr>
      <vt:lpstr>Conclusion</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Chun-Wei Liao</dc:creator>
  <cp:lastModifiedBy>Chun-Wei Liao</cp:lastModifiedBy>
  <cp:revision>46</cp:revision>
  <dcterms:created xsi:type="dcterms:W3CDTF">2025-12-10T04:46:19Z</dcterms:created>
  <dcterms:modified xsi:type="dcterms:W3CDTF">2025-12-11T02:16:05Z</dcterms:modified>
</cp:coreProperties>
</file>